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5" r:id="rId2"/>
  </p:sldMasterIdLst>
  <p:notesMasterIdLst>
    <p:notesMasterId r:id="rId15"/>
  </p:notesMasterIdLst>
  <p:handoutMasterIdLst>
    <p:handoutMasterId r:id="rId16"/>
  </p:handoutMasterIdLst>
  <p:sldIdLst>
    <p:sldId id="257" r:id="rId3"/>
    <p:sldId id="314" r:id="rId4"/>
    <p:sldId id="324" r:id="rId5"/>
    <p:sldId id="310" r:id="rId6"/>
    <p:sldId id="315" r:id="rId7"/>
    <p:sldId id="323" r:id="rId8"/>
    <p:sldId id="313" r:id="rId9"/>
    <p:sldId id="316" r:id="rId10"/>
    <p:sldId id="287" r:id="rId11"/>
    <p:sldId id="318" r:id="rId12"/>
    <p:sldId id="292" r:id="rId13"/>
    <p:sldId id="326"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CCDB4"/>
    <a:srgbClr val="18A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0" autoAdjust="0"/>
    <p:restoredTop sz="72107" autoAdjust="0"/>
  </p:normalViewPr>
  <p:slideViewPr>
    <p:cSldViewPr snapToGrid="0" snapToObjects="1">
      <p:cViewPr varScale="1">
        <p:scale>
          <a:sx n="74" d="100"/>
          <a:sy n="74" d="100"/>
        </p:scale>
        <p:origin x="118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1032"/>
    </p:cViewPr>
  </p:sorterViewPr>
  <p:notesViewPr>
    <p:cSldViewPr snapToGrid="0" snapToObjects="1">
      <p:cViewPr varScale="1">
        <p:scale>
          <a:sx n="37" d="100"/>
          <a:sy n="37" d="100"/>
        </p:scale>
        <p:origin x="-2347" y="-10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3" tIns="46583" rIns="93163" bIns="46583" rtlCol="0"/>
          <a:lstStyle>
            <a:lvl1pPr algn="r">
              <a:defRPr sz="1200"/>
            </a:lvl1pPr>
          </a:lstStyle>
          <a:p>
            <a:fld id="{08A17FAA-1E96-4660-AE1D-AFF2A1A95EE7}" type="datetimeFigureOut">
              <a:rPr lang="en-US" smtClean="0"/>
              <a:pPr/>
              <a:t>7/22/2019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3" tIns="46583" rIns="93163"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3" tIns="46583" rIns="93163" bIns="46583" rtlCol="0" anchor="b"/>
          <a:lstStyle>
            <a:lvl1pPr algn="r">
              <a:defRPr sz="1200"/>
            </a:lvl1pPr>
          </a:lstStyle>
          <a:p>
            <a:fld id="{47BCA075-FF7F-42F3-BB19-526830F87290}" type="slidenum">
              <a:rPr lang="en-US" smtClean="0"/>
              <a:pPr/>
              <a:t>‹#›</a:t>
            </a:fld>
            <a:endParaRPr lang="en-US"/>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4" rIns="91427" bIns="45714" rtlCol="0"/>
          <a:lstStyle>
            <a:lvl1pPr algn="r">
              <a:defRPr sz="1200"/>
            </a:lvl1pPr>
          </a:lstStyle>
          <a:p>
            <a:fld id="{31CBE6AC-9492-4292-8BDB-BD48EBBDE8D1}" type="datetimeFigureOut">
              <a:rPr lang="en-US" smtClean="0"/>
              <a:pPr/>
              <a:t>7/22/2019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4" rIns="91427" bIns="45714" rtlCol="0" anchor="b"/>
          <a:lstStyle>
            <a:lvl1pPr algn="r">
              <a:defRPr sz="1200"/>
            </a:lvl1pPr>
          </a:lstStyle>
          <a:p>
            <a:fld id="{D516E0BC-51EE-4218-A209-CC610A508EDD}" type="slidenum">
              <a:rPr lang="en-US" smtClean="0"/>
              <a:pPr/>
              <a:t>‹#›</a:t>
            </a:fld>
            <a:endParaRPr lang="en-US"/>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a:t>
            </a:r>
            <a:r>
              <a:rPr lang="en-US" baseline="0" dirty="0"/>
              <a:t> Hello everyone…I hope you enjoyed your summer break and welcome back for the new school year!  We are going to discuss the proper uses for District Health Clinics. </a:t>
            </a:r>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pPr/>
              <a:t>1</a:t>
            </a:fld>
            <a:endParaRPr lang="en-US"/>
          </a:p>
        </p:txBody>
      </p:sp>
    </p:spTree>
    <p:extLst>
      <p:ext uri="{BB962C8B-B14F-4D97-AF65-F5344CB8AC3E}">
        <p14:creationId xmlns:p14="http://schemas.microsoft.com/office/powerpoint/2010/main" val="331841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TELL: </a:t>
            </a:r>
            <a:r>
              <a:rPr lang="en-US" altLang="en-US" b="0" dirty="0"/>
              <a:t>Workers</a:t>
            </a:r>
            <a:r>
              <a:rPr lang="en-US" altLang="en-US" b="0" baseline="0" dirty="0"/>
              <a:t>’ Compensation is a state mandated benefits program for employees who sustain a work related injury/illness. LAUSD self-insures this program for district employees. Food Services pays into the district’s Workers’ Comp insurance. Any appointments for Workers’ Comp must be for doctors in the state approved Medical Provider Network. Present medical provider with the Workers’ Compensation information. The Medical Provider Network is available on the LAUSD website. </a:t>
            </a: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10</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1266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200" b="1" dirty="0"/>
              <a:t>TELL:</a:t>
            </a:r>
            <a:endParaRPr lang="en-US" altLang="en-US" sz="1200" dirty="0">
              <a:solidFill>
                <a:srgbClr val="008000"/>
              </a:solidFill>
            </a:endParaRPr>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11</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3814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TELL</a:t>
            </a:r>
            <a:r>
              <a:rPr lang="en-US" altLang="en-US"/>
              <a:t>:  Any </a:t>
            </a:r>
            <a:r>
              <a:rPr lang="en-US" altLang="en-US" dirty="0"/>
              <a:t>Question? Thank you for attending today’s training. </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57066" indent="-291179">
              <a:defRPr sz="2400">
                <a:solidFill>
                  <a:schemeClr val="tx1"/>
                </a:solidFill>
                <a:latin typeface="Times New Roman" panose="02020603050405020304" pitchFamily="18" charset="0"/>
              </a:defRPr>
            </a:lvl2pPr>
            <a:lvl3pPr marL="1164717" indent="-232943">
              <a:defRPr sz="2400">
                <a:solidFill>
                  <a:schemeClr val="tx1"/>
                </a:solidFill>
                <a:latin typeface="Times New Roman" panose="02020603050405020304" pitchFamily="18" charset="0"/>
              </a:defRPr>
            </a:lvl3pPr>
            <a:lvl4pPr marL="1630604" indent="-232943">
              <a:defRPr sz="2400">
                <a:solidFill>
                  <a:schemeClr val="tx1"/>
                </a:solidFill>
                <a:latin typeface="Times New Roman" panose="02020603050405020304" pitchFamily="18" charset="0"/>
              </a:defRPr>
            </a:lvl4pPr>
            <a:lvl5pPr marL="2096491" indent="-232943">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34D64CD4-9B43-4178-87F1-C0C18037B469}" type="slidenum">
              <a:rPr lang="en-US" altLang="en-US" sz="1200">
                <a:solidFill>
                  <a:srgbClr val="FFFFFF"/>
                </a:solidFill>
                <a:latin typeface="Gill Sans"/>
                <a:ea typeface="ヒラギノ角ゴ ProN W3"/>
                <a:cs typeface="ヒラギノ角ゴ ProN W3"/>
                <a:sym typeface="Gill Sans"/>
              </a:rPr>
              <a:pPr/>
              <a:t>12</a:t>
            </a:fld>
            <a:endParaRPr lang="en-US" altLang="en-US" sz="1200">
              <a:solidFill>
                <a:srgbClr val="FFFFFF"/>
              </a:solidFill>
              <a:latin typeface="Gill Sans"/>
              <a:ea typeface="ヒラギノ角ゴ ProN W3"/>
              <a:cs typeface="ヒラギノ角ゴ ProN W3"/>
              <a:sym typeface="Gill Sans"/>
            </a:endParaRPr>
          </a:p>
        </p:txBody>
      </p:sp>
    </p:spTree>
    <p:extLst>
      <p:ext uri="{BB962C8B-B14F-4D97-AF65-F5344CB8AC3E}">
        <p14:creationId xmlns:p14="http://schemas.microsoft.com/office/powerpoint/2010/main" val="324245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a:solidFill>
                  <a:srgbClr val="000000"/>
                </a:solidFill>
              </a:rPr>
              <a:t>TELL: </a:t>
            </a:r>
            <a:r>
              <a:rPr lang="en-US" sz="1200" dirty="0"/>
              <a:t>LAUSD has 6 medical clinics that we use for a variety of services. Food Services Division only pays for three services at these clinics. Two years ago, our division spent less than $15,000 on services provided by District Health Clinics. This past school year we spent over 4 times that amount. From August to April, we spent over on services from District Health Clinics. </a:t>
            </a:r>
          </a:p>
          <a:p>
            <a:pPr marL="114283">
              <a:lnSpc>
                <a:spcPct val="90000"/>
              </a:lnSpc>
            </a:pPr>
            <a:endParaRPr lang="en-US" altLang="en-US" sz="1200" dirty="0">
              <a:solidFill>
                <a:srgbClr val="000000"/>
              </a:solidFill>
            </a:endParaRPr>
          </a:p>
          <a:p>
            <a:pPr marL="1028549" lvl="1" indent="-514274">
              <a:lnSpc>
                <a:spcPct val="90000"/>
              </a:lnSpc>
              <a:buAutoNum type="arabicPeriod"/>
            </a:pPr>
            <a:endParaRPr lang="en-US" altLang="en-US" sz="12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2</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377190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a:lnSpc>
                <a:spcPct val="90000"/>
              </a:lnSpc>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marL="1028549" lvl="1" indent="-514274">
              <a:lnSpc>
                <a:spcPct val="90000"/>
              </a:lnSpc>
              <a:buAutoNum type="arabicPeriod"/>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3</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238162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defTabSz="914266">
              <a:lnSpc>
                <a:spcPct val="90000"/>
              </a:lnSpc>
              <a:defRPr/>
            </a:pPr>
            <a:r>
              <a:rPr lang="en-US" altLang="en-US" sz="1200" b="1" dirty="0">
                <a:solidFill>
                  <a:srgbClr val="000000"/>
                </a:solidFill>
              </a:rPr>
              <a:t>TELL: There are only 3 circumstance in which we would pay for services provided</a:t>
            </a:r>
            <a:r>
              <a:rPr lang="en-US" altLang="en-US" sz="1200" b="1" baseline="0" dirty="0">
                <a:solidFill>
                  <a:srgbClr val="000000"/>
                </a:solidFill>
              </a:rPr>
              <a:t> by the District approved health clinics. Health clearance, drug and alcohol test, and fitness for duty or return to work with restrictions. </a:t>
            </a:r>
            <a:endParaRPr lang="en-US" altLang="en-US" sz="1200" b="1" dirty="0"/>
          </a:p>
          <a:p>
            <a:pPr eaLnBrk="1" hangingPunct="1">
              <a:spcBef>
                <a:spcPct val="0"/>
              </a:spcBef>
            </a:pPr>
            <a:endParaRPr lang="en-US" altLang="en-US" sz="1200"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4</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85627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a:lnSpc>
                <a:spcPct val="90000"/>
              </a:lnSpc>
            </a:pPr>
            <a:r>
              <a:rPr lang="en-US" altLang="en-US" b="1" dirty="0">
                <a:solidFill>
                  <a:srgbClr val="000000"/>
                </a:solidFill>
              </a:rPr>
              <a:t>TELL: </a:t>
            </a:r>
            <a:r>
              <a:rPr lang="en-US" altLang="en-US" dirty="0">
                <a:solidFill>
                  <a:srgbClr val="000000"/>
                </a:solidFill>
              </a:rPr>
              <a:t>This is only to ensure the employee is free from communicable or infectious disease. If you need a diagnosis on the illness or injury, you must go to your personal physician. You can get clearance at the District Clinic or from the school nurse, paid for by Food Services. </a:t>
            </a: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5</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8541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283" defTabSz="914266">
              <a:lnSpc>
                <a:spcPct val="90000"/>
              </a:lnSpc>
              <a:defRPr/>
            </a:pPr>
            <a:r>
              <a:rPr lang="en-US" altLang="en-US" b="1" dirty="0">
                <a:solidFill>
                  <a:srgbClr val="000000"/>
                </a:solidFill>
              </a:rPr>
              <a:t>TELL: </a:t>
            </a:r>
            <a:r>
              <a:rPr lang="en-US" altLang="en-US" dirty="0">
                <a:solidFill>
                  <a:srgbClr val="000000"/>
                </a:solidFill>
              </a:rPr>
              <a:t>If you or another employee are suspected of being intoxicated, a drug or alcohol test can be requested. Employees will be sent to the District Clinic. Your transportation and testing will be paid for by Food</a:t>
            </a:r>
            <a:r>
              <a:rPr lang="en-US" altLang="en-US" baseline="0" dirty="0">
                <a:solidFill>
                  <a:srgbClr val="000000"/>
                </a:solidFill>
              </a:rPr>
              <a:t> Services Division</a:t>
            </a:r>
            <a:r>
              <a:rPr lang="en-US" altLang="en-US" dirty="0">
                <a:solidFill>
                  <a:srgbClr val="000000"/>
                </a:solidFill>
              </a:rPr>
              <a:t>. </a:t>
            </a: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6</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69709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266">
              <a:lnSpc>
                <a:spcPct val="90000"/>
              </a:lnSpc>
              <a:defRPr/>
            </a:pPr>
            <a:r>
              <a:rPr lang="en-US" altLang="en-US" b="1" dirty="0">
                <a:solidFill>
                  <a:srgbClr val="000000"/>
                </a:solidFill>
              </a:rPr>
              <a:t>TELL: </a:t>
            </a:r>
            <a:r>
              <a:rPr lang="en-US" altLang="en-US" dirty="0">
                <a:solidFill>
                  <a:srgbClr val="000000"/>
                </a:solidFill>
              </a:rPr>
              <a:t>Fitness for Duty may be requested in two cases. 1, after a drug or alcohol test comes back negative, and 2, if the employee’s behavior is deemed a health or safety risk. Exams</a:t>
            </a:r>
            <a:r>
              <a:rPr lang="en-US" altLang="en-US" baseline="0" dirty="0">
                <a:solidFill>
                  <a:srgbClr val="000000"/>
                </a:solidFill>
              </a:rPr>
              <a:t> are also necessary when returning to work with restrictions. </a:t>
            </a:r>
            <a:r>
              <a:rPr lang="en-US" altLang="en-US" dirty="0">
                <a:solidFill>
                  <a:srgbClr val="000000"/>
                </a:solidFill>
              </a:rPr>
              <a:t>Some examples of this are: limited</a:t>
            </a:r>
            <a:r>
              <a:rPr lang="en-US" altLang="en-US" baseline="0" dirty="0">
                <a:solidFill>
                  <a:srgbClr val="000000"/>
                </a:solidFill>
              </a:rPr>
              <a:t> work hours, weight lifting limits, and sitting to work only. </a:t>
            </a:r>
            <a:endParaRPr lang="en-US" altLang="en-US" dirty="0">
              <a:solidFill>
                <a:srgbClr val="000000"/>
              </a:solidFill>
            </a:endParaRPr>
          </a:p>
          <a:p>
            <a:pPr defTabSz="914266">
              <a:lnSpc>
                <a:spcPct val="90000"/>
              </a:lnSpc>
              <a:defRPr/>
            </a:pPr>
            <a:endParaRPr lang="en-US" altLang="en-US" b="1" dirty="0"/>
          </a:p>
          <a:p>
            <a:pPr eaLnBrk="1" hangingPunct="1">
              <a:spcBef>
                <a:spcPct val="0"/>
              </a:spcBef>
            </a:pPr>
            <a:endParaRPr lang="en-US" altLang="en-US" b="1" dirty="0"/>
          </a:p>
          <a:p>
            <a:pPr eaLnBrk="1" hangingPunct="1">
              <a:spcBef>
                <a:spcPct val="0"/>
              </a:spcBef>
            </a:pP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7</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421577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b="1" dirty="0"/>
              <a:t>TELL: </a:t>
            </a:r>
            <a:r>
              <a:rPr lang="en-US" dirty="0"/>
              <a:t>Here are some examples of reasons an employee might be sent for Fitness of Duty exams. Physical State, Emotional State, and Personal Hygiene. This short list does not encompass every situation where a Fitness For Duty exam might be necessary. </a:t>
            </a:r>
          </a:p>
        </p:txBody>
      </p:sp>
      <p:sp>
        <p:nvSpPr>
          <p:cNvPr id="4" name="Slide Number Placeholder 3"/>
          <p:cNvSpPr>
            <a:spLocks noGrp="1"/>
          </p:cNvSpPr>
          <p:nvPr>
            <p:ph type="sldNum" sz="quarter" idx="10"/>
          </p:nvPr>
        </p:nvSpPr>
        <p:spPr/>
        <p:txBody>
          <a:bodyPr/>
          <a:lstStyle/>
          <a:p>
            <a:fld id="{D516E0BC-51EE-4218-A209-CC610A508EDD}" type="slidenum">
              <a:rPr lang="en-US" smtClean="0"/>
              <a:pPr/>
              <a:t>8</a:t>
            </a:fld>
            <a:endParaRPr lang="en-US"/>
          </a:p>
        </p:txBody>
      </p:sp>
    </p:spTree>
    <p:extLst>
      <p:ext uri="{BB962C8B-B14F-4D97-AF65-F5344CB8AC3E}">
        <p14:creationId xmlns:p14="http://schemas.microsoft.com/office/powerpoint/2010/main" val="428494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altLang="en-US" b="1" dirty="0"/>
              <a:t>TELL: The</a:t>
            </a:r>
            <a:r>
              <a:rPr lang="en-US" altLang="en-US" b="1" baseline="0" dirty="0"/>
              <a:t> district health clinics offer a variety of services. If you choose to go to the clinics for any reason other than what we cover, you will be responsible for the cost. These services include but are not limited to: TB test, annual physicals, checkups and routine appointments. For the annual food handler’s health certificate, please go to the school nurse, or a school nurse at a school nearby. </a:t>
            </a:r>
            <a:endParaRPr lang="en-US" altLang="en-US" b="1"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41" indent="-285708" eaLnBrk="0" hangingPunct="0">
              <a:spcBef>
                <a:spcPct val="30000"/>
              </a:spcBef>
              <a:defRPr sz="1200">
                <a:solidFill>
                  <a:schemeClr val="tx1"/>
                </a:solidFill>
                <a:latin typeface="Calibri" pitchFamily="34" charset="0"/>
              </a:defRPr>
            </a:lvl2pPr>
            <a:lvl3pPr marL="1142832" indent="-228567" eaLnBrk="0" hangingPunct="0">
              <a:spcBef>
                <a:spcPct val="30000"/>
              </a:spcBef>
              <a:defRPr sz="1200">
                <a:solidFill>
                  <a:schemeClr val="tx1"/>
                </a:solidFill>
                <a:latin typeface="Calibri" pitchFamily="34" charset="0"/>
              </a:defRPr>
            </a:lvl3pPr>
            <a:lvl4pPr marL="1599965" indent="-228567" eaLnBrk="0" hangingPunct="0">
              <a:spcBef>
                <a:spcPct val="30000"/>
              </a:spcBef>
              <a:defRPr sz="1200">
                <a:solidFill>
                  <a:schemeClr val="tx1"/>
                </a:solidFill>
                <a:latin typeface="Calibri" pitchFamily="34" charset="0"/>
              </a:defRPr>
            </a:lvl4pPr>
            <a:lvl5pPr marL="2057098" indent="-228567" eaLnBrk="0" hangingPunct="0">
              <a:spcBef>
                <a:spcPct val="30000"/>
              </a:spcBef>
              <a:defRPr sz="1200">
                <a:solidFill>
                  <a:schemeClr val="tx1"/>
                </a:solidFill>
                <a:latin typeface="Calibri" pitchFamily="34" charset="0"/>
              </a:defRPr>
            </a:lvl5pPr>
            <a:lvl6pPr marL="2514230" indent="-228567" eaLnBrk="0" fontAlgn="base" hangingPunct="0">
              <a:spcBef>
                <a:spcPct val="30000"/>
              </a:spcBef>
              <a:spcAft>
                <a:spcPct val="0"/>
              </a:spcAft>
              <a:defRPr sz="1200">
                <a:solidFill>
                  <a:schemeClr val="tx1"/>
                </a:solidFill>
                <a:latin typeface="Calibri" pitchFamily="34" charset="0"/>
              </a:defRPr>
            </a:lvl6pPr>
            <a:lvl7pPr marL="2971364" indent="-228567" eaLnBrk="0" fontAlgn="base" hangingPunct="0">
              <a:spcBef>
                <a:spcPct val="30000"/>
              </a:spcBef>
              <a:spcAft>
                <a:spcPct val="0"/>
              </a:spcAft>
              <a:defRPr sz="1200">
                <a:solidFill>
                  <a:schemeClr val="tx1"/>
                </a:solidFill>
                <a:latin typeface="Calibri" pitchFamily="34" charset="0"/>
              </a:defRPr>
            </a:lvl7pPr>
            <a:lvl8pPr marL="3428496" indent="-228567" eaLnBrk="0" fontAlgn="base" hangingPunct="0">
              <a:spcBef>
                <a:spcPct val="30000"/>
              </a:spcBef>
              <a:spcAft>
                <a:spcPct val="0"/>
              </a:spcAft>
              <a:defRPr sz="1200">
                <a:solidFill>
                  <a:schemeClr val="tx1"/>
                </a:solidFill>
                <a:latin typeface="Calibri" pitchFamily="34" charset="0"/>
              </a:defRPr>
            </a:lvl8pPr>
            <a:lvl9pPr marL="3885629" indent="-228567" eaLnBrk="0" fontAlgn="base" hangingPunct="0">
              <a:spcBef>
                <a:spcPct val="30000"/>
              </a:spcBef>
              <a:spcAft>
                <a:spcPct val="0"/>
              </a:spcAft>
              <a:defRPr sz="1200">
                <a:solidFill>
                  <a:schemeClr val="tx1"/>
                </a:solidFill>
                <a:latin typeface="Calibri" pitchFamily="34" charset="0"/>
              </a:defRPr>
            </a:lvl9pPr>
          </a:lstStyle>
          <a:p>
            <a:pPr>
              <a:spcBef>
                <a:spcPct val="0"/>
              </a:spcBef>
            </a:pPr>
            <a:fld id="{43BF6895-A8A0-49D3-B0BF-C1D3B9ECD039}" type="slidenum">
              <a:rPr lang="en-US" altLang="en-US">
                <a:solidFill>
                  <a:prstClr val="black"/>
                </a:solidFill>
                <a:latin typeface="Comic Sans MS" pitchFamily="66" charset="0"/>
              </a:rPr>
              <a:pPr>
                <a:spcBef>
                  <a:spcPct val="0"/>
                </a:spcBef>
              </a:pPr>
              <a:t>9</a:t>
            </a:fld>
            <a:endParaRPr lang="en-US" altLang="en-US">
              <a:solidFill>
                <a:prstClr val="black"/>
              </a:solidFill>
              <a:latin typeface="Comic Sans MS" pitchFamily="66" charset="0"/>
            </a:endParaRPr>
          </a:p>
        </p:txBody>
      </p:sp>
    </p:spTree>
    <p:extLst>
      <p:ext uri="{BB962C8B-B14F-4D97-AF65-F5344CB8AC3E}">
        <p14:creationId xmlns:p14="http://schemas.microsoft.com/office/powerpoint/2010/main" val="149136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323451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a:p>
        </p:txBody>
      </p:sp>
      <p:pic>
        <p:nvPicPr>
          <p:cNvPr id="7" name="Picture 6" descr="FSD PPP Temp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pic>
        <p:nvPicPr>
          <p:cNvPr id="9" name="Picture 8"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pic>
        <p:nvPicPr>
          <p:cNvPr id="10" name="Picture 9"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a:p>
        </p:txBody>
      </p:sp>
      <p:pic>
        <p:nvPicPr>
          <p:cNvPr id="10" name="Picture 9"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11" name="Picture 10"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a:p>
        </p:txBody>
      </p:sp>
      <p:pic>
        <p:nvPicPr>
          <p:cNvPr id="6" name="Picture 5"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a:p>
        </p:txBody>
      </p:sp>
      <p:pic>
        <p:nvPicPr>
          <p:cNvPr id="5" name="Picture 4"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953491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9" name="Picture 8"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29426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762D3-DF72-D540-898C-C4A40E3E62D9}"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E1649-C190-1E44-AAD5-C129AA553731}" type="slidenum">
              <a:rPr lang="en-US" smtClean="0"/>
              <a:pPr/>
              <a:t>‹#›</a:t>
            </a:fld>
            <a:endParaRPr lang="en-US"/>
          </a:p>
        </p:txBody>
      </p:sp>
      <p:pic>
        <p:nvPicPr>
          <p:cNvPr id="7" name="Picture 6" descr="FSD PPP Temp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67515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17434" y="0"/>
            <a:ext cx="9161434" cy="6880414"/>
          </a:xfrm>
          <a:prstGeom prst="rect">
            <a:avLst/>
          </a:prstGeom>
        </p:spPr>
      </p:pic>
      <p:sp>
        <p:nvSpPr>
          <p:cNvPr id="2" name="Title 1"/>
          <p:cNvSpPr>
            <a:spLocks noGrp="1"/>
          </p:cNvSpPr>
          <p:nvPr>
            <p:ph type="title"/>
          </p:nvPr>
        </p:nvSpPr>
        <p:spPr>
          <a:xfrm>
            <a:off x="2517587" y="4406900"/>
            <a:ext cx="5977126"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17587" y="2906713"/>
            <a:ext cx="59771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92DC5D-2FFA-1D43-BE67-4498328BF505}" type="datetimeFigureOut">
              <a:rPr lang="en-US" smtClean="0"/>
              <a:pPr/>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C4280-C049-3F4D-9821-9F213D5518C1}" type="slidenum">
              <a:rPr lang="en-US" smtClean="0"/>
              <a:pPr/>
              <a:t>‹#›</a:t>
            </a:fld>
            <a:endParaRPr lang="en-US"/>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Tree>
    <p:extLst>
      <p:ext uri="{BB962C8B-B14F-4D97-AF65-F5344CB8AC3E}">
        <p14:creationId xmlns:p14="http://schemas.microsoft.com/office/powerpoint/2010/main" val="311798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75820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762D3-DF72-D540-898C-C4A40E3E62D9}" type="datetimeFigureOut">
              <a:rPr lang="en-US" smtClean="0"/>
              <a:pPr/>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AE1649-C190-1E44-AAD5-C129AA553731}" type="slidenum">
              <a:rPr lang="en-US" smtClean="0"/>
              <a:pPr/>
              <a:t>‹#›</a:t>
            </a:fld>
            <a:endParaRPr lang="en-US"/>
          </a:p>
        </p:txBody>
      </p:sp>
      <p:pic>
        <p:nvPicPr>
          <p:cNvPr id="10" name="Picture 9"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49306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762D3-DF72-D540-898C-C4A40E3E62D9}" type="datetimeFigureOut">
              <a:rPr lang="en-US" smtClean="0"/>
              <a:pPr/>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AE1649-C190-1E44-AAD5-C129AA553731}" type="slidenum">
              <a:rPr lang="en-US" smtClean="0"/>
              <a:pPr/>
              <a:t>‹#›</a:t>
            </a:fld>
            <a:endParaRPr lang="en-US"/>
          </a:p>
        </p:txBody>
      </p:sp>
      <p:pic>
        <p:nvPicPr>
          <p:cNvPr id="6" name="Picture 5"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4370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762D3-DF72-D540-898C-C4A40E3E62D9}" type="datetimeFigureOut">
              <a:rPr lang="en-US" smtClean="0"/>
              <a:pPr/>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AE1649-C190-1E44-AAD5-C129AA553731}" type="slidenum">
              <a:rPr lang="en-US" smtClean="0"/>
              <a:pPr/>
              <a:t>‹#›</a:t>
            </a:fld>
            <a:endParaRPr lang="en-US"/>
          </a:p>
        </p:txBody>
      </p:sp>
      <p:pic>
        <p:nvPicPr>
          <p:cNvPr id="5" name="Picture 4"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2219529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6257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762D3-DF72-D540-898C-C4A40E3E62D9}" type="datetimeFigureOut">
              <a:rPr lang="en-US" smtClean="0"/>
              <a:pPr/>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AE1649-C190-1E44-AAD5-C129AA553731}" type="slidenum">
              <a:rPr lang="en-US" smtClean="0"/>
              <a:pPr/>
              <a:t>‹#›</a:t>
            </a:fld>
            <a:endParaRPr lang="en-US"/>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3313563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762D3-DF72-D540-898C-C4A40E3E62D9}" type="datetimeFigureOut">
              <a:rPr lang="en-US" smtClean="0"/>
              <a:pPr/>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E1649-C190-1E44-AAD5-C129AA553731}" type="slidenum">
              <a:rPr lang="en-US" smtClean="0"/>
              <a:pPr/>
              <a:t>‹#›</a:t>
            </a:fld>
            <a:endParaRPr lang="en-US"/>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036763"/>
            <a:ext cx="6400800" cy="2800767"/>
          </a:xfrm>
          <a:prstGeom prst="rect">
            <a:avLst/>
          </a:prstGeom>
        </p:spPr>
        <p:txBody>
          <a:bodyPr>
            <a:spAutoFit/>
          </a:bodyPr>
          <a:lstStyle/>
          <a:p>
            <a:pPr algn="ctr" defTabSz="914400" fontAlgn="base">
              <a:spcBef>
                <a:spcPct val="0"/>
              </a:spcBef>
              <a:spcAft>
                <a:spcPct val="0"/>
              </a:spcAft>
              <a:defRPr/>
            </a:pPr>
            <a:r>
              <a:rPr lang="en-US" sz="4400" b="1" dirty="0">
                <a:solidFill>
                  <a:srgbClr val="000000"/>
                </a:solidFill>
              </a:rPr>
              <a:t>LAUSD</a:t>
            </a:r>
            <a:br>
              <a:rPr lang="en-US" sz="4400" b="1" dirty="0">
                <a:solidFill>
                  <a:srgbClr val="000000"/>
                </a:solidFill>
              </a:rPr>
            </a:br>
            <a:r>
              <a:rPr lang="en-US" sz="4400" b="1" dirty="0">
                <a:solidFill>
                  <a:srgbClr val="000000"/>
                </a:solidFill>
              </a:rPr>
              <a:t>Health Clinics: </a:t>
            </a:r>
            <a:br>
              <a:rPr lang="en-US" sz="4400" b="1" dirty="0">
                <a:solidFill>
                  <a:srgbClr val="000000"/>
                </a:solidFill>
              </a:rPr>
            </a:br>
            <a:r>
              <a:rPr lang="en-US" sz="4400" b="1" dirty="0">
                <a:solidFill>
                  <a:srgbClr val="000000"/>
                </a:solidFill>
              </a:rPr>
              <a:t>Do’s and Don’ts</a:t>
            </a:r>
            <a:r>
              <a:rPr lang="en-US" sz="4400" dirty="0">
                <a:solidFill>
                  <a:srgbClr val="008000"/>
                </a:solidFill>
              </a:rPr>
              <a:t/>
            </a:r>
            <a:br>
              <a:rPr lang="en-US" sz="4400" dirty="0">
                <a:solidFill>
                  <a:srgbClr val="008000"/>
                </a:solidFill>
              </a:rPr>
            </a:br>
            <a:endParaRPr lang="en-US" sz="4400" dirty="0">
              <a:solidFill>
                <a:srgbClr val="008000"/>
              </a:solidFill>
            </a:endParaRPr>
          </a:p>
        </p:txBody>
      </p:sp>
      <p:sp>
        <p:nvSpPr>
          <p:cNvPr id="5" name="Rectangle 2"/>
          <p:cNvSpPr>
            <a:spLocks noChangeArrowheads="1"/>
          </p:cNvSpPr>
          <p:nvPr/>
        </p:nvSpPr>
        <p:spPr bwMode="auto">
          <a:xfrm>
            <a:off x="2438400" y="6172200"/>
            <a:ext cx="6705600" cy="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omic Sans MS" pitchFamily="66" charset="0"/>
              </a:defRPr>
            </a:lvl1pPr>
            <a:lvl2pPr marL="742950" indent="-285750" defTabSz="457200" eaLnBrk="0" hangingPunct="0">
              <a:defRPr>
                <a:solidFill>
                  <a:schemeClr val="tx1"/>
                </a:solidFill>
                <a:latin typeface="Comic Sans MS" pitchFamily="66" charset="0"/>
              </a:defRPr>
            </a:lvl2pPr>
            <a:lvl3pPr marL="1143000" indent="-228600" defTabSz="457200" eaLnBrk="0" hangingPunct="0">
              <a:defRPr>
                <a:solidFill>
                  <a:schemeClr val="tx1"/>
                </a:solidFill>
                <a:latin typeface="Comic Sans MS" pitchFamily="66" charset="0"/>
              </a:defRPr>
            </a:lvl3pPr>
            <a:lvl4pPr marL="1600200" indent="-228600" defTabSz="457200" eaLnBrk="0" hangingPunct="0">
              <a:defRPr>
                <a:solidFill>
                  <a:schemeClr val="tx1"/>
                </a:solidFill>
                <a:latin typeface="Comic Sans MS" pitchFamily="66" charset="0"/>
              </a:defRPr>
            </a:lvl4pPr>
            <a:lvl5pPr marL="2057400" indent="-228600" defTabSz="457200" eaLnBrk="0" hangingPunct="0">
              <a:defRPr>
                <a:solidFill>
                  <a:schemeClr val="tx1"/>
                </a:solidFill>
                <a:latin typeface="Comic Sans MS" pitchFamily="66" charset="0"/>
              </a:defRPr>
            </a:lvl5pPr>
            <a:lvl6pPr marL="2514600" indent="-228600" defTabSz="457200" eaLnBrk="0" fontAlgn="base" hangingPunct="0">
              <a:spcBef>
                <a:spcPct val="0"/>
              </a:spcBef>
              <a:spcAft>
                <a:spcPct val="0"/>
              </a:spcAft>
              <a:defRPr>
                <a:solidFill>
                  <a:schemeClr val="tx1"/>
                </a:solidFill>
                <a:latin typeface="Comic Sans MS" pitchFamily="66" charset="0"/>
              </a:defRPr>
            </a:lvl6pPr>
            <a:lvl7pPr marL="2971800" indent="-228600" defTabSz="457200" eaLnBrk="0" fontAlgn="base" hangingPunct="0">
              <a:spcBef>
                <a:spcPct val="0"/>
              </a:spcBef>
              <a:spcAft>
                <a:spcPct val="0"/>
              </a:spcAft>
              <a:defRPr>
                <a:solidFill>
                  <a:schemeClr val="tx1"/>
                </a:solidFill>
                <a:latin typeface="Comic Sans MS" pitchFamily="66" charset="0"/>
              </a:defRPr>
            </a:lvl7pPr>
            <a:lvl8pPr marL="3429000" indent="-228600" defTabSz="457200" eaLnBrk="0" fontAlgn="base" hangingPunct="0">
              <a:spcBef>
                <a:spcPct val="0"/>
              </a:spcBef>
              <a:spcAft>
                <a:spcPct val="0"/>
              </a:spcAft>
              <a:defRPr>
                <a:solidFill>
                  <a:schemeClr val="tx1"/>
                </a:solidFill>
                <a:latin typeface="Comic Sans MS" pitchFamily="66" charset="0"/>
              </a:defRPr>
            </a:lvl8pPr>
            <a:lvl9pPr marL="3886200" indent="-228600" defTabSz="457200" eaLnBrk="0" fontAlgn="base" hangingPunct="0">
              <a:spcBef>
                <a:spcPct val="0"/>
              </a:spcBef>
              <a:spcAft>
                <a:spcPct val="0"/>
              </a:spcAft>
              <a:defRPr>
                <a:solidFill>
                  <a:schemeClr val="tx1"/>
                </a:solidFill>
                <a:latin typeface="Comic Sans MS" pitchFamily="66" charset="0"/>
              </a:defRPr>
            </a:lvl9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a:p>
            <a:pPr algn="ctr" eaLnBrk="1" fontAlgn="base" hangingPunct="1">
              <a:lnSpc>
                <a:spcPct val="90000"/>
              </a:lnSpc>
              <a:spcBef>
                <a:spcPct val="20000"/>
              </a:spcBef>
              <a:spcAft>
                <a:spcPct val="0"/>
              </a:spcAft>
            </a:pPr>
            <a:r>
              <a:rPr lang="en-US" altLang="en-US" sz="1600" dirty="0">
                <a:solidFill>
                  <a:srgbClr val="000000"/>
                </a:solidFill>
                <a:latin typeface="Calibri" pitchFamily="34" charset="0"/>
              </a:rPr>
              <a:t>												</a:t>
            </a:r>
            <a:r>
              <a:rPr lang="en-US" altLang="en-US" sz="1200" dirty="0">
                <a:solidFill>
                  <a:srgbClr val="000000"/>
                </a:solidFill>
                <a:latin typeface="Calibri" pitchFamily="34" charset="0"/>
              </a:rPr>
              <a:t>7.10.19</a:t>
            </a:r>
          </a:p>
        </p:txBody>
      </p:sp>
    </p:spTree>
    <p:extLst>
      <p:ext uri="{BB962C8B-B14F-4D97-AF65-F5344CB8AC3E}">
        <p14:creationId xmlns:p14="http://schemas.microsoft.com/office/powerpoint/2010/main" val="32638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Workers’ Compensation</a:t>
            </a:r>
          </a:p>
        </p:txBody>
      </p:sp>
      <p:sp>
        <p:nvSpPr>
          <p:cNvPr id="6" name="TextBox 5"/>
          <p:cNvSpPr txBox="1"/>
          <p:nvPr/>
        </p:nvSpPr>
        <p:spPr>
          <a:xfrm>
            <a:off x="527646" y="1566004"/>
            <a:ext cx="7825779" cy="4442242"/>
          </a:xfrm>
          <a:prstGeom prst="rect">
            <a:avLst/>
          </a:prstGeom>
          <a:noFill/>
        </p:spPr>
        <p:txBody>
          <a:bodyPr wrap="square" rtlCol="0">
            <a:spAutoFit/>
          </a:bodyPr>
          <a:lstStyle/>
          <a:p>
            <a:pPr>
              <a:spcAft>
                <a:spcPts val="400"/>
              </a:spcAft>
            </a:pPr>
            <a:r>
              <a:rPr lang="en-US" sz="2800" dirty="0" smtClean="0">
                <a:solidFill>
                  <a:srgbClr val="000000"/>
                </a:solidFill>
              </a:rPr>
              <a:t>The Worker’s </a:t>
            </a:r>
            <a:r>
              <a:rPr lang="en-US" sz="2800" dirty="0">
                <a:solidFill>
                  <a:srgbClr val="000000"/>
                </a:solidFill>
              </a:rPr>
              <a:t>Compensation program provides state mandated benefits to LAUSD employees who sustain a work related injury/illness. </a:t>
            </a:r>
          </a:p>
          <a:p>
            <a:pPr>
              <a:spcAft>
                <a:spcPts val="400"/>
              </a:spcAft>
            </a:pPr>
            <a:endParaRPr lang="en-US" sz="800" dirty="0">
              <a:solidFill>
                <a:srgbClr val="000000"/>
              </a:solidFill>
            </a:endParaRPr>
          </a:p>
          <a:p>
            <a:pPr marL="914400" lvl="1" indent="-457200">
              <a:spcAft>
                <a:spcPts val="400"/>
              </a:spcAft>
              <a:buFont typeface="Wingdings" panose="05000000000000000000" pitchFamily="2" charset="2"/>
              <a:buChar char="Ø"/>
            </a:pPr>
            <a:r>
              <a:rPr lang="en-US" sz="2600" dirty="0">
                <a:solidFill>
                  <a:srgbClr val="000000"/>
                </a:solidFill>
              </a:rPr>
              <a:t>Present medical provider with Workers’ Compensation information</a:t>
            </a:r>
          </a:p>
          <a:p>
            <a:pPr marL="914400" lvl="1" indent="-457200">
              <a:spcAft>
                <a:spcPts val="400"/>
              </a:spcAft>
              <a:buFont typeface="Wingdings" panose="05000000000000000000" pitchFamily="2" charset="2"/>
              <a:buChar char="Ø"/>
            </a:pPr>
            <a:r>
              <a:rPr lang="en-US" sz="2600" dirty="0">
                <a:solidFill>
                  <a:srgbClr val="000000"/>
                </a:solidFill>
              </a:rPr>
              <a:t>FSD pays into LAUSD’s Workers’ Compensation insurance</a:t>
            </a:r>
          </a:p>
          <a:p>
            <a:pPr marL="914400" lvl="1" indent="-457200">
              <a:spcAft>
                <a:spcPts val="400"/>
              </a:spcAft>
              <a:buFont typeface="Wingdings" panose="05000000000000000000" pitchFamily="2" charset="2"/>
              <a:buChar char="Ø"/>
            </a:pPr>
            <a:r>
              <a:rPr lang="en-US" sz="2600" dirty="0">
                <a:solidFill>
                  <a:srgbClr val="000000"/>
                </a:solidFill>
              </a:rPr>
              <a:t>You must use a doctor from the state approved Medical Provider Network</a:t>
            </a:r>
          </a:p>
          <a:p>
            <a:endParaRPr lang="en-US" dirty="0"/>
          </a:p>
        </p:txBody>
      </p:sp>
    </p:spTree>
    <p:extLst>
      <p:ext uri="{BB962C8B-B14F-4D97-AF65-F5344CB8AC3E}">
        <p14:creationId xmlns:p14="http://schemas.microsoft.com/office/powerpoint/2010/main" val="90495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518121" y="1501458"/>
            <a:ext cx="7835304" cy="4597500"/>
          </a:xfrm>
        </p:spPr>
        <p:txBody>
          <a:bodyPr>
            <a:noAutofit/>
          </a:bodyPr>
          <a:lstStyle/>
          <a:p>
            <a:pPr marL="0" indent="0">
              <a:lnSpc>
                <a:spcPct val="90000"/>
              </a:lnSpc>
              <a:spcAft>
                <a:spcPts val="400"/>
              </a:spcAft>
              <a:buNone/>
            </a:pPr>
            <a:r>
              <a:rPr lang="en-US" sz="2800" dirty="0">
                <a:solidFill>
                  <a:srgbClr val="000000"/>
                </a:solidFill>
              </a:rPr>
              <a:t>What service is covered by </a:t>
            </a:r>
            <a:r>
              <a:rPr lang="en-US" sz="2800" dirty="0" smtClean="0">
                <a:solidFill>
                  <a:srgbClr val="000000"/>
                </a:solidFill>
              </a:rPr>
              <a:t>the Food </a:t>
            </a:r>
            <a:r>
              <a:rPr lang="en-US" sz="2800" dirty="0">
                <a:solidFill>
                  <a:srgbClr val="000000"/>
                </a:solidFill>
              </a:rPr>
              <a:t>Services Division?</a:t>
            </a:r>
          </a:p>
          <a:p>
            <a:pPr marL="0" indent="0">
              <a:lnSpc>
                <a:spcPct val="90000"/>
              </a:lnSpc>
              <a:spcAft>
                <a:spcPts val="400"/>
              </a:spcAft>
              <a:buNone/>
            </a:pPr>
            <a:r>
              <a:rPr lang="en-US" sz="600" dirty="0">
                <a:solidFill>
                  <a:srgbClr val="000000"/>
                </a:solidFill>
              </a:rPr>
              <a:t>	</a:t>
            </a:r>
            <a:endParaRPr lang="en-US" sz="2600" dirty="0">
              <a:solidFill>
                <a:srgbClr val="000000"/>
              </a:solidFill>
            </a:endParaRPr>
          </a:p>
          <a:p>
            <a:pPr marL="0" indent="0">
              <a:lnSpc>
                <a:spcPct val="90000"/>
              </a:lnSpc>
              <a:spcAft>
                <a:spcPts val="400"/>
              </a:spcAft>
              <a:buNone/>
            </a:pPr>
            <a:r>
              <a:rPr lang="en-US" sz="2600" dirty="0">
                <a:solidFill>
                  <a:srgbClr val="000000"/>
                </a:solidFill>
              </a:rPr>
              <a:t>	a. TB Test			</a:t>
            </a:r>
          </a:p>
          <a:p>
            <a:pPr marL="0" indent="0">
              <a:lnSpc>
                <a:spcPct val="90000"/>
              </a:lnSpc>
              <a:spcAft>
                <a:spcPts val="400"/>
              </a:spcAft>
              <a:buNone/>
            </a:pPr>
            <a:r>
              <a:rPr lang="en-US" sz="2600" dirty="0">
                <a:solidFill>
                  <a:srgbClr val="000000"/>
                </a:solidFill>
              </a:rPr>
              <a:t>	b. Annual Physicals                             </a:t>
            </a:r>
          </a:p>
          <a:p>
            <a:pPr marL="0" indent="0">
              <a:lnSpc>
                <a:spcPct val="90000"/>
              </a:lnSpc>
              <a:spcAft>
                <a:spcPts val="400"/>
              </a:spcAft>
              <a:buNone/>
            </a:pPr>
            <a:r>
              <a:rPr lang="en-US" sz="2600" dirty="0">
                <a:solidFill>
                  <a:srgbClr val="000000"/>
                </a:solidFill>
              </a:rPr>
              <a:t>	c. Health Clearance	</a:t>
            </a:r>
          </a:p>
          <a:p>
            <a:pPr marL="0" indent="0">
              <a:lnSpc>
                <a:spcPct val="90000"/>
              </a:lnSpc>
              <a:spcAft>
                <a:spcPts val="400"/>
              </a:spcAft>
              <a:buNone/>
            </a:pPr>
            <a:r>
              <a:rPr lang="en-US" sz="2600" dirty="0">
                <a:solidFill>
                  <a:srgbClr val="000000"/>
                </a:solidFill>
              </a:rPr>
              <a:t>	d. Routine Appointments</a:t>
            </a:r>
          </a:p>
          <a:p>
            <a:pPr marL="0" indent="0">
              <a:lnSpc>
                <a:spcPct val="90000"/>
              </a:lnSpc>
              <a:buNone/>
            </a:pPr>
            <a:endParaRPr lang="en-US" sz="600" dirty="0">
              <a:solidFill>
                <a:srgbClr val="000000"/>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Pop Quiz</a:t>
            </a:r>
          </a:p>
        </p:txBody>
      </p:sp>
      <p:pic>
        <p:nvPicPr>
          <p:cNvPr id="2" name="Picture 1"/>
          <p:cNvPicPr>
            <a:picLocks noChangeAspect="1"/>
          </p:cNvPicPr>
          <p:nvPr/>
        </p:nvPicPr>
        <p:blipFill>
          <a:blip r:embed="rId3"/>
          <a:stretch>
            <a:fillRect/>
          </a:stretch>
        </p:blipFill>
        <p:spPr>
          <a:xfrm>
            <a:off x="2305318" y="4035119"/>
            <a:ext cx="4307983" cy="2153992"/>
          </a:xfrm>
          <a:prstGeom prst="rect">
            <a:avLst/>
          </a:prstGeom>
        </p:spPr>
      </p:pic>
    </p:spTree>
    <p:extLst>
      <p:ext uri="{BB962C8B-B14F-4D97-AF65-F5344CB8AC3E}">
        <p14:creationId xmlns:p14="http://schemas.microsoft.com/office/powerpoint/2010/main" val="269419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339">
                                            <p:txEl>
                                              <p:pRg st="4" end="4"/>
                                            </p:txEl>
                                          </p:spTgt>
                                        </p:tgtEl>
                                      </p:cBhvr>
                                      <p:by x="150000" y="150000"/>
                                    </p:animScale>
                                  </p:childTnLst>
                                </p:cTn>
                              </p:par>
                              <p:par>
                                <p:cTn id="7" presetID="19" presetClass="emph" presetSubtype="0" fill="hold" nodeType="withEffect">
                                  <p:stCondLst>
                                    <p:cond delay="0"/>
                                  </p:stCondLst>
                                  <p:childTnLst>
                                    <p:animClr clrSpc="rgb" dir="cw">
                                      <p:cBhvr override="childStyle">
                                        <p:cTn id="8" dur="500" fill="hold"/>
                                        <p:tgtEl>
                                          <p:spTgt spid="14339">
                                            <p:txEl>
                                              <p:pRg st="4" end="4"/>
                                            </p:txEl>
                                          </p:spTgt>
                                        </p:tgtEl>
                                        <p:attrNameLst>
                                          <p:attrName>style.color</p:attrName>
                                        </p:attrNameLst>
                                      </p:cBhvr>
                                      <p:to>
                                        <a:schemeClr val="accent1"/>
                                      </p:to>
                                    </p:animClr>
                                    <p:animClr clrSpc="rgb" dir="cw">
                                      <p:cBhvr>
                                        <p:cTn id="9" dur="500" fill="hold"/>
                                        <p:tgtEl>
                                          <p:spTgt spid="14339">
                                            <p:txEl>
                                              <p:pRg st="4" end="4"/>
                                            </p:txEl>
                                          </p:spTgt>
                                        </p:tgtEl>
                                        <p:attrNameLst>
                                          <p:attrName>fillcolor</p:attrName>
                                        </p:attrNameLst>
                                      </p:cBhvr>
                                      <p:to>
                                        <a:schemeClr val="accent1"/>
                                      </p:to>
                                    </p:animClr>
                                    <p:set>
                                      <p:cBhvr>
                                        <p:cTn id="10" dur="500" fill="hold"/>
                                        <p:tgtEl>
                                          <p:spTgt spid="14339">
                                            <p:txEl>
                                              <p:pRg st="4" end="4"/>
                                            </p:txEl>
                                          </p:spTgt>
                                        </p:tgtEl>
                                        <p:attrNameLst>
                                          <p:attrName>fill.type</p:attrName>
                                        </p:attrNameLst>
                                      </p:cBhvr>
                                      <p:to>
                                        <p:strVal val="solid"/>
                                      </p:to>
                                    </p:set>
                                    <p:set>
                                      <p:cBhvr>
                                        <p:cTn id="11" dur="500" fill="hold"/>
                                        <p:tgtEl>
                                          <p:spTgt spid="14339">
                                            <p:txEl>
                                              <p:pRg st="4" end="4"/>
                                            </p:txEl>
                                          </p:spTgt>
                                        </p:tgtEl>
                                        <p:attrNameLst>
                                          <p:attrName>fill.on</p:attrName>
                                        </p:attrNameLst>
                                      </p:cBhvr>
                                      <p:to>
                                        <p:strVal val="true"/>
                                      </p:to>
                                    </p:set>
                                  </p:childTnLst>
                                </p:cTn>
                              </p:par>
                              <p:par>
                                <p:cTn id="12" presetID="1" presetClass="entr" presetSubtype="0" fill="hold" nodeType="withEffect">
                                  <p:stCondLst>
                                    <p:cond delay="175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990600" y="2133600"/>
            <a:ext cx="7031038" cy="1592263"/>
          </a:xfrm>
          <a:prstGeom prst="roundRect">
            <a:avLst>
              <a:gd name="adj" fmla="val 14417"/>
            </a:avLst>
          </a:prstGeom>
          <a:noFill/>
          <a:ln>
            <a:noFill/>
          </a:ln>
        </p:spPr>
        <p:style>
          <a:lnRef idx="1">
            <a:schemeClr val="accent1"/>
          </a:lnRef>
          <a:fillRef idx="2">
            <a:schemeClr val="accent1"/>
          </a:fillRef>
          <a:effectRef idx="1">
            <a:schemeClr val="accent1"/>
          </a:effectRef>
          <a:fontRef idx="minor">
            <a:schemeClr val="dk1"/>
          </a:fontRef>
        </p:style>
        <p:txBody>
          <a:bodyPr lIns="0" tIns="0" rIns="0" bIns="0"/>
          <a:lstStyle/>
          <a:p>
            <a:pPr fontAlgn="auto">
              <a:spcBef>
                <a:spcPts val="0"/>
              </a:spcBef>
              <a:spcAft>
                <a:spcPts val="0"/>
              </a:spcAft>
              <a:defRPr/>
            </a:pPr>
            <a:endParaRPr lang="en-US">
              <a:ea typeface="ヒラギノ角ゴ ProN W6" charset="-128"/>
            </a:endParaRPr>
          </a:p>
        </p:txBody>
      </p:sp>
      <p:sp>
        <p:nvSpPr>
          <p:cNvPr id="104452" name="Content Placeholder 4"/>
          <p:cNvSpPr>
            <a:spLocks noGrp="1"/>
          </p:cNvSpPr>
          <p:nvPr>
            <p:ph idx="1"/>
          </p:nvPr>
        </p:nvSpPr>
        <p:spPr>
          <a:xfrm>
            <a:off x="838200" y="1646237"/>
            <a:ext cx="7315200" cy="4525963"/>
          </a:xfrm>
        </p:spPr>
        <p:txBody>
          <a:bodyPr>
            <a:noAutofit/>
          </a:bodyPr>
          <a:lstStyle/>
          <a:p>
            <a:pPr algn="ctr"/>
            <a:endParaRPr lang="en-US" altLang="en-US" sz="4000" dirty="0"/>
          </a:p>
          <a:p>
            <a:pPr algn="ctr" defTabSz="914400">
              <a:spcBef>
                <a:spcPct val="0"/>
              </a:spcBef>
            </a:pPr>
            <a:endParaRPr lang="en-US" altLang="en-US" sz="4000" dirty="0">
              <a:solidFill>
                <a:srgbClr val="000000"/>
              </a:solidFill>
            </a:endParaRPr>
          </a:p>
          <a:p>
            <a:pPr marL="0" indent="0" algn="ctr" defTabSz="914400">
              <a:spcBef>
                <a:spcPct val="0"/>
              </a:spcBef>
              <a:buNone/>
            </a:pPr>
            <a:r>
              <a:rPr lang="en-US" altLang="en-US" sz="4000" b="1" dirty="0">
                <a:solidFill>
                  <a:srgbClr val="000000"/>
                </a:solidFill>
              </a:rPr>
              <a:t>Questions?</a:t>
            </a:r>
          </a:p>
          <a:p>
            <a:pPr defTabSz="914400">
              <a:spcBef>
                <a:spcPct val="0"/>
              </a:spcBef>
            </a:pPr>
            <a:endParaRPr lang="en-US" altLang="en-US" sz="4000" b="1" dirty="0">
              <a:solidFill>
                <a:srgbClr val="000000"/>
              </a:solidFill>
            </a:endParaRPr>
          </a:p>
          <a:p>
            <a:pPr defTabSz="914400">
              <a:spcBef>
                <a:spcPct val="0"/>
              </a:spcBef>
            </a:pPr>
            <a:endParaRPr lang="en-US" altLang="en-US" sz="4000" b="1" dirty="0">
              <a:solidFill>
                <a:srgbClr val="000000"/>
              </a:solidFill>
            </a:endParaRPr>
          </a:p>
          <a:p>
            <a:pPr defTabSz="914400">
              <a:spcBef>
                <a:spcPct val="0"/>
              </a:spcBef>
            </a:pPr>
            <a:endParaRPr lang="en-US" altLang="en-US" sz="4000" b="1" dirty="0">
              <a:solidFill>
                <a:srgbClr val="000000"/>
              </a:solidFill>
            </a:endParaRPr>
          </a:p>
          <a:p>
            <a:pPr defTabSz="914400">
              <a:spcBef>
                <a:spcPct val="0"/>
              </a:spcBef>
            </a:pPr>
            <a:endParaRPr lang="en-US" altLang="en-US" sz="1800" dirty="0">
              <a:solidFill>
                <a:srgbClr val="000000"/>
              </a:solidFill>
            </a:endParaRPr>
          </a:p>
          <a:p>
            <a:pPr defTabSz="914400">
              <a:spcBef>
                <a:spcPct val="0"/>
              </a:spcBef>
            </a:pPr>
            <a:r>
              <a:rPr lang="en-US" altLang="en-US" sz="1800" dirty="0">
                <a:solidFill>
                  <a:srgbClr val="000000"/>
                </a:solidFill>
              </a:rPr>
              <a:t>LAUSD Food Services Division  </a:t>
            </a:r>
          </a:p>
          <a:p>
            <a:pPr defTabSz="914400">
              <a:spcBef>
                <a:spcPct val="0"/>
              </a:spcBef>
            </a:pPr>
            <a:r>
              <a:rPr lang="en-US" altLang="en-US" sz="1800" dirty="0">
                <a:solidFill>
                  <a:srgbClr val="000000"/>
                </a:solidFill>
              </a:rPr>
              <a:t>Nourishing Children to Achieve Excellence </a:t>
            </a:r>
            <a:endParaRPr lang="en-US" altLang="en-US" sz="1800" b="1" dirty="0">
              <a:solidFill>
                <a:srgbClr val="000000"/>
              </a:solidFill>
            </a:endParaRPr>
          </a:p>
        </p:txBody>
      </p:sp>
    </p:spTree>
    <p:extLst>
      <p:ext uri="{BB962C8B-B14F-4D97-AF65-F5344CB8AC3E}">
        <p14:creationId xmlns:p14="http://schemas.microsoft.com/office/powerpoint/2010/main" val="3647212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1398" y="1509025"/>
            <a:ext cx="8104902" cy="4597500"/>
          </a:xfrm>
        </p:spPr>
        <p:txBody>
          <a:bodyPr>
            <a:noAutofit/>
          </a:bodyPr>
          <a:lstStyle/>
          <a:p>
            <a:pPr marL="114300" indent="0">
              <a:lnSpc>
                <a:spcPct val="90000"/>
              </a:lnSpc>
              <a:spcAft>
                <a:spcPts val="400"/>
              </a:spcAft>
              <a:buNone/>
            </a:pPr>
            <a:r>
              <a:rPr lang="en-US" altLang="en-US" sz="2800" dirty="0">
                <a:solidFill>
                  <a:srgbClr val="000000"/>
                </a:solidFill>
              </a:rPr>
              <a:t>The District Health Clinics should only be used for approved services. </a:t>
            </a:r>
          </a:p>
          <a:p>
            <a:pPr marL="114300" indent="0">
              <a:lnSpc>
                <a:spcPct val="90000"/>
              </a:lnSpc>
              <a:spcAft>
                <a:spcPts val="400"/>
              </a:spcAft>
              <a:buNone/>
            </a:pPr>
            <a:endParaRPr lang="en-US" altLang="en-US" sz="600" dirty="0">
              <a:solidFill>
                <a:srgbClr val="000000"/>
              </a:solidFill>
            </a:endParaRP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Food Services Division(FSD) spent less than $15,000 on health services in 2016-2017</a:t>
            </a: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In 2018-2019 we spent over 4 times that amount. As of April, the FSD spent over $65,000 on services from District Health Clinics</a:t>
            </a:r>
          </a:p>
          <a:p>
            <a:pPr marL="514350" lvl="1" indent="0">
              <a:lnSpc>
                <a:spcPct val="90000"/>
              </a:lnSpc>
              <a:buNone/>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a:lnSpc>
                <a:spcPct val="90000"/>
              </a:lnSpc>
              <a:buFont typeface="Wingdings" panose="05000000000000000000" pitchFamily="2" charset="2"/>
              <a:buChar char="Ø"/>
            </a:pPr>
            <a:endParaRPr lang="en-US" altLang="en-US" sz="2800" dirty="0"/>
          </a:p>
          <a:p>
            <a:pPr>
              <a:lnSpc>
                <a:spcPct val="90000"/>
              </a:lnSpc>
              <a:buFont typeface="Wingdings" panose="05000000000000000000" pitchFamily="2" charset="2"/>
              <a:buChar char="Ø"/>
            </a:pPr>
            <a:endParaRPr lang="en-US" altLang="en-US" sz="28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Health Clinics</a:t>
            </a:r>
          </a:p>
        </p:txBody>
      </p:sp>
    </p:spTree>
    <p:extLst>
      <p:ext uri="{BB962C8B-B14F-4D97-AF65-F5344CB8AC3E}">
        <p14:creationId xmlns:p14="http://schemas.microsoft.com/office/powerpoint/2010/main" val="27226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91398" y="1509025"/>
            <a:ext cx="8104902" cy="4597500"/>
          </a:xfrm>
        </p:spPr>
        <p:txBody>
          <a:bodyPr>
            <a:noAutofit/>
          </a:bodyPr>
          <a:lstStyle/>
          <a:p>
            <a:pPr marL="114300" indent="0">
              <a:lnSpc>
                <a:spcPct val="90000"/>
              </a:lnSpc>
              <a:spcAft>
                <a:spcPts val="400"/>
              </a:spcAft>
              <a:buNone/>
            </a:pPr>
            <a:r>
              <a:rPr lang="en-US" altLang="en-US" sz="2800" dirty="0">
                <a:solidFill>
                  <a:srgbClr val="000000"/>
                </a:solidFill>
              </a:rPr>
              <a:t>The District Health Clinics should only be used for approved services. </a:t>
            </a:r>
          </a:p>
          <a:p>
            <a:pPr marL="114300" indent="0">
              <a:lnSpc>
                <a:spcPct val="90000"/>
              </a:lnSpc>
              <a:spcAft>
                <a:spcPts val="400"/>
              </a:spcAft>
              <a:buNone/>
            </a:pPr>
            <a:endParaRPr lang="en-US" altLang="en-US" sz="600" dirty="0">
              <a:solidFill>
                <a:srgbClr val="000000"/>
              </a:solidFill>
            </a:endParaRP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Food Services Division(FSD) spent less than $15,000 on health services in 2016-2017</a:t>
            </a:r>
          </a:p>
          <a:p>
            <a:pPr marL="857250" lvl="1" indent="-342900">
              <a:lnSpc>
                <a:spcPct val="90000"/>
              </a:lnSpc>
              <a:spcAft>
                <a:spcPts val="400"/>
              </a:spcAft>
              <a:buFont typeface="Wingdings" panose="05000000000000000000" pitchFamily="2" charset="2"/>
              <a:buChar char="Ø"/>
            </a:pPr>
            <a:r>
              <a:rPr lang="en-US" altLang="en-US" sz="2600" dirty="0">
                <a:solidFill>
                  <a:srgbClr val="000000"/>
                </a:solidFill>
              </a:rPr>
              <a:t>By 2018-2019 we spent over 4 times that amount, as of April, the FSD spent over $65,000 on services from District Health Clinics</a:t>
            </a:r>
          </a:p>
          <a:p>
            <a:pPr marL="514350" lvl="1" indent="0">
              <a:lnSpc>
                <a:spcPct val="90000"/>
              </a:lnSpc>
              <a:buNone/>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marL="1028700" lvl="1" indent="-514350">
              <a:lnSpc>
                <a:spcPct val="90000"/>
              </a:lnSpc>
              <a:buFont typeface="Wingdings" panose="05000000000000000000" pitchFamily="2" charset="2"/>
              <a:buChar char="Ø"/>
            </a:pPr>
            <a:endParaRPr lang="en-US" altLang="en-US" sz="24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a:lnSpc>
                <a:spcPct val="90000"/>
              </a:lnSpc>
              <a:buFont typeface="Wingdings" panose="05000000000000000000" pitchFamily="2" charset="2"/>
              <a:buChar char="Ø"/>
            </a:pPr>
            <a:endParaRPr lang="en-US" altLang="en-US" sz="2800" dirty="0"/>
          </a:p>
          <a:p>
            <a:pPr>
              <a:lnSpc>
                <a:spcPct val="90000"/>
              </a:lnSpc>
              <a:buFont typeface="Wingdings" panose="05000000000000000000" pitchFamily="2" charset="2"/>
              <a:buChar char="Ø"/>
            </a:pPr>
            <a:endParaRPr lang="en-US" altLang="en-US" sz="28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WOW… That’s A Lot of Money!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 y="1208761"/>
            <a:ext cx="8321040" cy="4611243"/>
          </a:xfrm>
          <a:prstGeom prst="rect">
            <a:avLst/>
          </a:prstGeom>
        </p:spPr>
      </p:pic>
    </p:spTree>
    <p:extLst>
      <p:ext uri="{BB962C8B-B14F-4D97-AF65-F5344CB8AC3E}">
        <p14:creationId xmlns:p14="http://schemas.microsoft.com/office/powerpoint/2010/main" val="188125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31154" y="1596708"/>
            <a:ext cx="7966496" cy="4597500"/>
          </a:xfrm>
        </p:spPr>
        <p:txBody>
          <a:bodyPr>
            <a:noAutofit/>
          </a:bodyPr>
          <a:lstStyle/>
          <a:p>
            <a:pPr marL="114300" indent="0">
              <a:lnSpc>
                <a:spcPct val="90000"/>
              </a:lnSpc>
              <a:spcAft>
                <a:spcPts val="400"/>
              </a:spcAft>
              <a:buNone/>
            </a:pPr>
            <a:r>
              <a:rPr lang="en-US" altLang="en-US" sz="2800" dirty="0">
                <a:solidFill>
                  <a:srgbClr val="000000"/>
                </a:solidFill>
              </a:rPr>
              <a:t>There are only three approved services that are paid for by the Food Services Division:</a:t>
            </a:r>
          </a:p>
          <a:p>
            <a:pPr marL="114300" indent="0">
              <a:lnSpc>
                <a:spcPct val="90000"/>
              </a:lnSpc>
              <a:spcAft>
                <a:spcPts val="400"/>
              </a:spcAft>
              <a:buNone/>
            </a:pPr>
            <a:endParaRPr lang="en-US" altLang="en-US" sz="400" dirty="0">
              <a:solidFill>
                <a:srgbClr val="000000"/>
              </a:solidFill>
            </a:endParaRP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Health Appraisal </a:t>
            </a: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Drug and Alcohol Test</a:t>
            </a: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Fitness for Duty/ Return to Work with Restrictions</a:t>
            </a:r>
          </a:p>
          <a:p>
            <a:pPr marL="114300" indent="0">
              <a:lnSpc>
                <a:spcPct val="90000"/>
              </a:lnSpc>
              <a:buNone/>
            </a:pPr>
            <a:endParaRPr lang="en-US" altLang="en-US" sz="1200" dirty="0"/>
          </a:p>
          <a:p>
            <a:pPr>
              <a:lnSpc>
                <a:spcPct val="90000"/>
              </a:lnSpc>
              <a:buFont typeface="Wingdings 2" pitchFamily="18" charset="2"/>
              <a:buNone/>
            </a:pPr>
            <a:endParaRPr lang="en-US" alt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a:solidFill>
                  <a:srgbClr val="000000"/>
                </a:solidFill>
                <a:latin typeface="+mj-lt"/>
                <a:ea typeface="+mj-ea"/>
                <a:cs typeface="+mj-cs"/>
              </a:rPr>
              <a:t>Do’s</a:t>
            </a:r>
            <a:endParaRPr lang="en-US" sz="4400" b="1" dirty="0">
              <a:solidFill>
                <a:srgbClr val="000000"/>
              </a:solidFill>
              <a:latin typeface="+mj-lt"/>
              <a:ea typeface="+mj-ea"/>
              <a:cs typeface="+mj-cs"/>
            </a:endParaRPr>
          </a:p>
        </p:txBody>
      </p:sp>
    </p:spTree>
    <p:extLst>
      <p:ext uri="{BB962C8B-B14F-4D97-AF65-F5344CB8AC3E}">
        <p14:creationId xmlns:p14="http://schemas.microsoft.com/office/powerpoint/2010/main" val="3334205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04649" y="1491811"/>
            <a:ext cx="8033171" cy="4597500"/>
          </a:xfrm>
        </p:spPr>
        <p:txBody>
          <a:bodyPr>
            <a:noAutofit/>
          </a:bodyPr>
          <a:lstStyle/>
          <a:p>
            <a:pPr marL="114300" indent="0">
              <a:lnSpc>
                <a:spcPct val="90000"/>
              </a:lnSpc>
              <a:spcAft>
                <a:spcPts val="400"/>
              </a:spcAft>
              <a:buNone/>
            </a:pPr>
            <a:r>
              <a:rPr lang="en-US" altLang="en-US" sz="2800" dirty="0">
                <a:solidFill>
                  <a:srgbClr val="000000"/>
                </a:solidFill>
              </a:rPr>
              <a:t>Payment for health clinic services is provided by FSD when a health appraisal is required: </a:t>
            </a:r>
          </a:p>
          <a:p>
            <a:pPr marL="571500" indent="-457200">
              <a:lnSpc>
                <a:spcPct val="90000"/>
              </a:lnSpc>
              <a:spcAft>
                <a:spcPts val="400"/>
              </a:spcAft>
              <a:buFont typeface="Wingdings" panose="05000000000000000000" pitchFamily="2" charset="2"/>
              <a:buChar char="Ø"/>
            </a:pPr>
            <a:r>
              <a:rPr lang="en-US" altLang="en-US" sz="2600" dirty="0">
                <a:solidFill>
                  <a:srgbClr val="000000"/>
                </a:solidFill>
              </a:rPr>
              <a:t>An employee is returning to work after being out for more than five(5) days </a:t>
            </a:r>
          </a:p>
          <a:p>
            <a:pPr marL="571500" indent="-457200">
              <a:lnSpc>
                <a:spcPct val="90000"/>
              </a:lnSpc>
              <a:spcAft>
                <a:spcPts val="400"/>
              </a:spcAft>
              <a:buFont typeface="Wingdings" panose="05000000000000000000" pitchFamily="2" charset="2"/>
              <a:buChar char="Ø"/>
            </a:pPr>
            <a:r>
              <a:rPr lang="en-US" altLang="en-US" sz="2600" dirty="0">
                <a:solidFill>
                  <a:srgbClr val="000000"/>
                </a:solidFill>
              </a:rPr>
              <a:t>To ensure employee is free from communicable or infectious disease </a:t>
            </a:r>
          </a:p>
          <a:p>
            <a:pPr marL="114300" indent="0">
              <a:lnSpc>
                <a:spcPct val="90000"/>
              </a:lnSpc>
              <a:spcAft>
                <a:spcPts val="400"/>
              </a:spcAft>
              <a:buNone/>
            </a:pPr>
            <a:r>
              <a:rPr lang="en-US" altLang="en-US" sz="2800" dirty="0">
                <a:solidFill>
                  <a:srgbClr val="000000"/>
                </a:solidFill>
              </a:rPr>
              <a:t>	</a:t>
            </a:r>
            <a:endParaRPr lang="en-US" altLang="en-US" sz="800" dirty="0">
              <a:solidFill>
                <a:srgbClr val="000000"/>
              </a:solidFill>
            </a:endParaRPr>
          </a:p>
          <a:p>
            <a:pPr marL="114300" indent="0">
              <a:lnSpc>
                <a:spcPct val="90000"/>
              </a:lnSpc>
              <a:buNone/>
            </a:pPr>
            <a:endParaRPr lang="en-US" altLang="en-US" sz="3400" dirty="0">
              <a:solidFill>
                <a:srgbClr val="000000"/>
              </a:solidFill>
            </a:endParaRPr>
          </a:p>
          <a:p>
            <a:pPr lvl="1">
              <a:lnSpc>
                <a:spcPct val="90000"/>
              </a:lnSpc>
              <a:buFont typeface="Wingdings" panose="05000000000000000000" pitchFamily="2" charset="2"/>
              <a:buChar char="Ø"/>
            </a:pPr>
            <a:endParaRPr lang="en-US" altLang="en-US" sz="200"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a:p>
            <a:pPr>
              <a:lnSpc>
                <a:spcPct val="90000"/>
              </a:lnSpc>
              <a:buFont typeface="Wingdings 2" pitchFamily="18" charset="2"/>
              <a:buNone/>
            </a:pPr>
            <a:endParaRPr lang="en-US" alt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Health Appraisal  </a:t>
            </a:r>
          </a:p>
        </p:txBody>
      </p:sp>
      <p:sp>
        <p:nvSpPr>
          <p:cNvPr id="3" name="TextBox 2"/>
          <p:cNvSpPr txBox="1"/>
          <p:nvPr/>
        </p:nvSpPr>
        <p:spPr>
          <a:xfrm>
            <a:off x="1229933" y="5280338"/>
            <a:ext cx="6684135" cy="492443"/>
          </a:xfrm>
          <a:prstGeom prst="rect">
            <a:avLst/>
          </a:prstGeom>
          <a:solidFill>
            <a:srgbClr val="7CCDB4"/>
          </a:solidFill>
        </p:spPr>
        <p:txBody>
          <a:bodyPr wrap="square" rtlCol="0">
            <a:spAutoFit/>
          </a:bodyPr>
          <a:lstStyle/>
          <a:p>
            <a:pPr algn="ctr"/>
            <a:r>
              <a:rPr lang="en-US" sz="2600" dirty="0">
                <a:solidFill>
                  <a:srgbClr val="000000"/>
                </a:solidFill>
              </a:rPr>
              <a:t>This is not for a medical diagnosis. </a:t>
            </a:r>
          </a:p>
        </p:txBody>
      </p:sp>
    </p:spTree>
    <p:extLst>
      <p:ext uri="{BB962C8B-B14F-4D97-AF65-F5344CB8AC3E}">
        <p14:creationId xmlns:p14="http://schemas.microsoft.com/office/powerpoint/2010/main" val="184949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31154" y="1596708"/>
            <a:ext cx="7966496" cy="4597500"/>
          </a:xfrm>
        </p:spPr>
        <p:txBody>
          <a:bodyPr>
            <a:noAutofit/>
          </a:bodyPr>
          <a:lstStyle/>
          <a:p>
            <a:pPr marL="114300" indent="0">
              <a:lnSpc>
                <a:spcPct val="90000"/>
              </a:lnSpc>
              <a:spcAft>
                <a:spcPts val="400"/>
              </a:spcAft>
              <a:buNone/>
            </a:pPr>
            <a:r>
              <a:rPr lang="en-US" altLang="en-US" sz="2800" dirty="0">
                <a:solidFill>
                  <a:srgbClr val="000000"/>
                </a:solidFill>
              </a:rPr>
              <a:t>Tests are paid for by Food Services Division when there is reasonable suspicion of drug or alcohol use. </a:t>
            </a:r>
          </a:p>
          <a:p>
            <a:pPr marL="114300" indent="0">
              <a:lnSpc>
                <a:spcPct val="90000"/>
              </a:lnSpc>
              <a:spcAft>
                <a:spcPts val="400"/>
              </a:spcAft>
              <a:buNone/>
            </a:pPr>
            <a:endParaRPr lang="en-US" altLang="en-US" sz="400" dirty="0">
              <a:solidFill>
                <a:srgbClr val="000000"/>
              </a:solidFill>
            </a:endParaRP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District arranged transportation</a:t>
            </a: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Negative results may require Fitness for Duty Exam</a:t>
            </a:r>
          </a:p>
          <a:p>
            <a:pPr marL="114300" indent="0">
              <a:lnSpc>
                <a:spcPct val="90000"/>
              </a:lnSpc>
              <a:buNone/>
            </a:pPr>
            <a:endParaRPr lang="en-US" altLang="en-US" sz="1200" dirty="0"/>
          </a:p>
          <a:p>
            <a:pPr>
              <a:lnSpc>
                <a:spcPct val="90000"/>
              </a:lnSpc>
              <a:buFont typeface="Wingdings 2" pitchFamily="18" charset="2"/>
              <a:buNone/>
            </a:pPr>
            <a:endParaRPr lang="en-US" altLang="en-US"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Drug and Alcohol Tests </a:t>
            </a:r>
          </a:p>
        </p:txBody>
      </p:sp>
    </p:spTree>
    <p:extLst>
      <p:ext uri="{BB962C8B-B14F-4D97-AF65-F5344CB8AC3E}">
        <p14:creationId xmlns:p14="http://schemas.microsoft.com/office/powerpoint/2010/main" val="206611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37170" y="1504690"/>
            <a:ext cx="8149630" cy="4597500"/>
          </a:xfrm>
        </p:spPr>
        <p:txBody>
          <a:bodyPr>
            <a:noAutofit/>
          </a:bodyPr>
          <a:lstStyle/>
          <a:p>
            <a:pPr marL="0" indent="0">
              <a:lnSpc>
                <a:spcPct val="90000"/>
              </a:lnSpc>
              <a:spcAft>
                <a:spcPts val="400"/>
              </a:spcAft>
              <a:buNone/>
            </a:pPr>
            <a:r>
              <a:rPr lang="en-US" altLang="en-US" sz="2800" dirty="0">
                <a:solidFill>
                  <a:srgbClr val="000000"/>
                </a:solidFill>
              </a:rPr>
              <a:t>Certain exams are necessary to establish an employees ability to perform assigned tasks. To avoid health and safety issues, FSD pays for exams that establish:</a:t>
            </a:r>
            <a:endParaRPr lang="en-US" altLang="en-US" sz="2600" dirty="0">
              <a:solidFill>
                <a:srgbClr val="000000"/>
              </a:solidFill>
            </a:endParaRPr>
          </a:p>
          <a:p>
            <a:pPr marL="971550" lvl="1" indent="-457200">
              <a:lnSpc>
                <a:spcPct val="90000"/>
              </a:lnSpc>
              <a:spcAft>
                <a:spcPts val="400"/>
              </a:spcAft>
              <a:buFont typeface="Wingdings" panose="05000000000000000000" pitchFamily="2" charset="2"/>
              <a:buChar char="Ø"/>
            </a:pPr>
            <a:r>
              <a:rPr lang="en-US" altLang="en-US" sz="2600" dirty="0">
                <a:solidFill>
                  <a:srgbClr val="000000"/>
                </a:solidFill>
              </a:rPr>
              <a:t>Fitness for Duty</a:t>
            </a:r>
          </a:p>
          <a:p>
            <a:pPr lvl="2">
              <a:lnSpc>
                <a:spcPct val="90000"/>
              </a:lnSpc>
              <a:spcAft>
                <a:spcPts val="400"/>
              </a:spcAft>
              <a:buFont typeface="Arial" panose="020B0604020202020204" pitchFamily="34" charset="0"/>
              <a:buChar char="•"/>
            </a:pPr>
            <a:r>
              <a:rPr lang="en-US" altLang="en-US" sz="2200" dirty="0">
                <a:solidFill>
                  <a:srgbClr val="000000"/>
                </a:solidFill>
              </a:rPr>
              <a:t>Physical State</a:t>
            </a:r>
          </a:p>
          <a:p>
            <a:pPr lvl="2">
              <a:lnSpc>
                <a:spcPct val="90000"/>
              </a:lnSpc>
              <a:spcAft>
                <a:spcPts val="400"/>
              </a:spcAft>
              <a:buFont typeface="Arial" panose="020B0604020202020204" pitchFamily="34" charset="0"/>
              <a:buChar char="•"/>
            </a:pPr>
            <a:r>
              <a:rPr lang="en-US" altLang="en-US" sz="2200" dirty="0">
                <a:solidFill>
                  <a:srgbClr val="000000"/>
                </a:solidFill>
              </a:rPr>
              <a:t>Emotional State</a:t>
            </a:r>
          </a:p>
          <a:p>
            <a:pPr lvl="2">
              <a:lnSpc>
                <a:spcPct val="90000"/>
              </a:lnSpc>
              <a:spcAft>
                <a:spcPts val="400"/>
              </a:spcAft>
              <a:buFont typeface="Arial" panose="020B0604020202020204" pitchFamily="34" charset="0"/>
              <a:buChar char="•"/>
            </a:pPr>
            <a:r>
              <a:rPr lang="en-US" altLang="en-US" sz="2200" dirty="0">
                <a:solidFill>
                  <a:srgbClr val="000000"/>
                </a:solidFill>
              </a:rPr>
              <a:t>Personal Hygiene</a:t>
            </a:r>
          </a:p>
          <a:p>
            <a:pPr marL="971550" lvl="1" indent="-457200">
              <a:lnSpc>
                <a:spcPct val="90000"/>
              </a:lnSpc>
              <a:spcAft>
                <a:spcPts val="400"/>
              </a:spcAft>
              <a:buFont typeface="Wingdings" panose="05000000000000000000" pitchFamily="2" charset="2"/>
              <a:buChar char="Ø"/>
            </a:pPr>
            <a:r>
              <a:rPr lang="en-US" altLang="en-US" sz="2400" dirty="0">
                <a:solidFill>
                  <a:srgbClr val="000000"/>
                </a:solidFill>
              </a:rPr>
              <a:t>Return to Work with Restrictions </a:t>
            </a:r>
          </a:p>
          <a:p>
            <a:pPr lvl="2">
              <a:lnSpc>
                <a:spcPct val="90000"/>
              </a:lnSpc>
              <a:spcAft>
                <a:spcPts val="400"/>
              </a:spcAft>
              <a:buFont typeface="Arial" panose="020B0604020202020204" pitchFamily="34" charset="0"/>
              <a:buChar char="•"/>
            </a:pPr>
            <a:r>
              <a:rPr lang="en-US" altLang="en-US" sz="2200" dirty="0">
                <a:solidFill>
                  <a:srgbClr val="000000"/>
                </a:solidFill>
              </a:rPr>
              <a:t>Limited work hours</a:t>
            </a:r>
          </a:p>
          <a:p>
            <a:pPr lvl="2">
              <a:lnSpc>
                <a:spcPct val="90000"/>
              </a:lnSpc>
              <a:spcAft>
                <a:spcPts val="400"/>
              </a:spcAft>
              <a:buFont typeface="Arial" panose="020B0604020202020204" pitchFamily="34" charset="0"/>
              <a:buChar char="•"/>
            </a:pPr>
            <a:r>
              <a:rPr lang="en-US" altLang="en-US" sz="2200" dirty="0">
                <a:solidFill>
                  <a:srgbClr val="000000"/>
                </a:solidFill>
              </a:rPr>
              <a:t>Weight lifting limits</a:t>
            </a:r>
          </a:p>
          <a:p>
            <a:pPr lvl="2">
              <a:lnSpc>
                <a:spcPct val="90000"/>
              </a:lnSpc>
              <a:spcAft>
                <a:spcPts val="400"/>
              </a:spcAft>
              <a:buFont typeface="Arial" panose="020B0604020202020204" pitchFamily="34" charset="0"/>
              <a:buChar char="•"/>
            </a:pPr>
            <a:r>
              <a:rPr lang="en-US" altLang="en-US" sz="2200" dirty="0">
                <a:solidFill>
                  <a:srgbClr val="000000"/>
                </a:solidFill>
              </a:rPr>
              <a:t>Sitting to work only</a:t>
            </a:r>
          </a:p>
          <a:p>
            <a:pPr marL="971550" lvl="1" indent="-457200">
              <a:lnSpc>
                <a:spcPct val="90000"/>
              </a:lnSpc>
              <a:buFont typeface="Wingdings" panose="05000000000000000000" pitchFamily="2" charset="2"/>
              <a:buChar char="Ø"/>
            </a:pPr>
            <a:endParaRPr lang="en-US" altLang="en-US" sz="2400" dirty="0">
              <a:solidFill>
                <a:srgbClr val="000000"/>
              </a:solidFill>
            </a:endParaRPr>
          </a:p>
          <a:p>
            <a:pPr marL="628650" indent="-514350">
              <a:lnSpc>
                <a:spcPct val="90000"/>
              </a:lnSpc>
              <a:buAutoNum type="arabicPeriod"/>
            </a:pPr>
            <a:endParaRPr lang="en-US" altLang="en-US" sz="2800" dirty="0">
              <a:solidFill>
                <a:srgbClr val="000000"/>
              </a:solidFill>
            </a:endParaRPr>
          </a:p>
          <a:p>
            <a:pPr marL="628650" indent="-514350">
              <a:lnSpc>
                <a:spcPct val="90000"/>
              </a:lnSpc>
              <a:buAutoNum type="arabicPeriod"/>
            </a:pPr>
            <a:endParaRPr lang="en-US" altLang="en-US" sz="2800" dirty="0">
              <a:solidFill>
                <a:srgbClr val="000000"/>
              </a:solidFill>
            </a:endParaRPr>
          </a:p>
          <a:p>
            <a:pPr marL="628650" indent="-514350">
              <a:lnSpc>
                <a:spcPct val="90000"/>
              </a:lnSpc>
              <a:buAutoNum type="arabicPeriod"/>
            </a:pPr>
            <a:endParaRPr lang="en-US" altLang="en-US" sz="2800" dirty="0">
              <a:solidFill>
                <a:srgbClr val="000000"/>
              </a:solidFill>
            </a:endParaRPr>
          </a:p>
          <a:p>
            <a:pPr marL="628650" indent="-514350">
              <a:lnSpc>
                <a:spcPct val="90000"/>
              </a:lnSpc>
              <a:buAutoNum type="arabicPeriod"/>
            </a:pPr>
            <a:endParaRPr lang="en-US" altLang="en-US" sz="2800" dirty="0">
              <a:solidFill>
                <a:srgbClr val="000000"/>
              </a:solidFill>
            </a:endParaRPr>
          </a:p>
          <a:p>
            <a:pPr lvl="1">
              <a:lnSpc>
                <a:spcPct val="90000"/>
              </a:lnSpc>
              <a:buFont typeface="Wingdings" panose="05000000000000000000" pitchFamily="2" charset="2"/>
              <a:buChar char="Ø"/>
            </a:pPr>
            <a:endParaRPr lang="en-US" altLang="en-US" dirty="0">
              <a:solidFill>
                <a:srgbClr val="000000"/>
              </a:solidFill>
            </a:endParaRPr>
          </a:p>
          <a:p>
            <a:pPr>
              <a:lnSpc>
                <a:spcPct val="90000"/>
              </a:lnSpc>
              <a:buFont typeface="Wingdings 2" pitchFamily="18" charset="2"/>
              <a:buNone/>
            </a:pPr>
            <a:endParaRPr lang="en-US" altLang="en-US" sz="2800" dirty="0"/>
          </a:p>
          <a:p>
            <a:pPr>
              <a:lnSpc>
                <a:spcPct val="90000"/>
              </a:lnSpc>
              <a:buFont typeface="Wingdings 2" pitchFamily="18" charset="2"/>
              <a:buNone/>
            </a:pPr>
            <a:endParaRPr lang="en-US" altLang="en-US" sz="28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p>
            <a:pPr lvl="0">
              <a:spcBef>
                <a:spcPct val="0"/>
              </a:spcBef>
            </a:pPr>
            <a:r>
              <a:rPr lang="en-US" sz="4400" b="1" dirty="0">
                <a:solidFill>
                  <a:srgbClr val="000000"/>
                </a:solidFill>
                <a:latin typeface="+mj-lt"/>
                <a:ea typeface="+mj-ea"/>
                <a:cs typeface="+mj-cs"/>
              </a:rPr>
              <a:t>Fitness for Duty Exams/Return to Work with Restrictions</a:t>
            </a:r>
          </a:p>
        </p:txBody>
      </p:sp>
    </p:spTree>
    <p:extLst>
      <p:ext uri="{BB962C8B-B14F-4D97-AF65-F5344CB8AC3E}">
        <p14:creationId xmlns:p14="http://schemas.microsoft.com/office/powerpoint/2010/main" val="332903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71500" y="1470660"/>
            <a:ext cx="8229600" cy="4815840"/>
          </a:xfrm>
        </p:spPr>
        <p:txBody>
          <a:bodyPr>
            <a:noAutofit/>
          </a:bodyPr>
          <a:lstStyle/>
          <a:p>
            <a:pPr marL="0" lvl="0" indent="0">
              <a:spcAft>
                <a:spcPts val="200"/>
              </a:spcAft>
              <a:buNone/>
            </a:pPr>
            <a:r>
              <a:rPr lang="en-US" sz="2800" dirty="0">
                <a:solidFill>
                  <a:srgbClr val="000000"/>
                </a:solidFill>
              </a:rPr>
              <a:t>Be aware of employee behavioral changes.</a:t>
            </a:r>
          </a:p>
          <a:p>
            <a:pPr lvl="0">
              <a:spcAft>
                <a:spcPts val="200"/>
              </a:spcAft>
              <a:buFont typeface="Wingdings" panose="05000000000000000000" pitchFamily="2" charset="2"/>
              <a:buChar char="Ø"/>
            </a:pPr>
            <a:r>
              <a:rPr lang="en-US" sz="2600" dirty="0">
                <a:solidFill>
                  <a:srgbClr val="000000"/>
                </a:solidFill>
              </a:rPr>
              <a:t>Physical State</a:t>
            </a:r>
          </a:p>
          <a:p>
            <a:pPr lvl="1" indent="-342900">
              <a:spcAft>
                <a:spcPts val="200"/>
              </a:spcAft>
              <a:buFont typeface="Arial" panose="020B0604020202020204" pitchFamily="34" charset="0"/>
              <a:buChar char="•"/>
            </a:pPr>
            <a:r>
              <a:rPr lang="en-US" sz="2400" dirty="0">
                <a:solidFill>
                  <a:srgbClr val="000000"/>
                </a:solidFill>
              </a:rPr>
              <a:t>Employee unable to grasp verbal commands</a:t>
            </a:r>
          </a:p>
          <a:p>
            <a:pPr lvl="1" indent="-342900">
              <a:spcAft>
                <a:spcPts val="200"/>
              </a:spcAft>
              <a:buFont typeface="Arial" panose="020B0604020202020204" pitchFamily="34" charset="0"/>
              <a:buChar char="•"/>
            </a:pPr>
            <a:r>
              <a:rPr lang="en-US" sz="2400" dirty="0">
                <a:solidFill>
                  <a:srgbClr val="000000"/>
                </a:solidFill>
              </a:rPr>
              <a:t>Employee states they cannot perform job functions</a:t>
            </a:r>
          </a:p>
          <a:p>
            <a:pPr>
              <a:spcAft>
                <a:spcPts val="200"/>
              </a:spcAft>
              <a:buFont typeface="Wingdings" panose="05000000000000000000" pitchFamily="2" charset="2"/>
              <a:buChar char="Ø"/>
            </a:pPr>
            <a:r>
              <a:rPr lang="en-US" sz="2600" dirty="0">
                <a:solidFill>
                  <a:srgbClr val="000000"/>
                </a:solidFill>
              </a:rPr>
              <a:t>Emotional State</a:t>
            </a:r>
          </a:p>
          <a:p>
            <a:pPr marL="857250" lvl="1" indent="-457200">
              <a:spcAft>
                <a:spcPts val="200"/>
              </a:spcAft>
              <a:buFont typeface="Arial" panose="020B0604020202020204" pitchFamily="34" charset="0"/>
              <a:buChar char="•"/>
            </a:pPr>
            <a:r>
              <a:rPr lang="en-US" sz="2400" dirty="0">
                <a:solidFill>
                  <a:srgbClr val="000000"/>
                </a:solidFill>
              </a:rPr>
              <a:t>Employee yelling</a:t>
            </a:r>
          </a:p>
          <a:p>
            <a:pPr marL="857250" lvl="1" indent="-457200">
              <a:spcAft>
                <a:spcPts val="200"/>
              </a:spcAft>
              <a:buFont typeface="Arial" panose="020B0604020202020204" pitchFamily="34" charset="0"/>
              <a:buChar char="•"/>
            </a:pPr>
            <a:r>
              <a:rPr lang="en-US" sz="2400" dirty="0">
                <a:solidFill>
                  <a:srgbClr val="000000"/>
                </a:solidFill>
              </a:rPr>
              <a:t>Punching themselves/hitting head on counter</a:t>
            </a:r>
          </a:p>
          <a:p>
            <a:pPr>
              <a:spcAft>
                <a:spcPts val="200"/>
              </a:spcAft>
              <a:buFont typeface="Wingdings" panose="05000000000000000000" pitchFamily="2" charset="2"/>
              <a:buChar char="Ø"/>
            </a:pPr>
            <a:r>
              <a:rPr lang="en-US" sz="2600" dirty="0">
                <a:solidFill>
                  <a:srgbClr val="000000"/>
                </a:solidFill>
              </a:rPr>
              <a:t>Personal Hygiene</a:t>
            </a:r>
          </a:p>
          <a:p>
            <a:pPr lvl="1">
              <a:spcAft>
                <a:spcPts val="200"/>
              </a:spcAft>
              <a:buFont typeface="Arial" panose="020B0604020202020204" pitchFamily="34" charset="0"/>
              <a:buChar char="•"/>
            </a:pPr>
            <a:r>
              <a:rPr lang="en-US" sz="2400" dirty="0">
                <a:solidFill>
                  <a:srgbClr val="000000"/>
                </a:solidFill>
              </a:rPr>
              <a:t>Employee urinating/defecating on self</a:t>
            </a:r>
          </a:p>
          <a:p>
            <a:pPr lvl="1">
              <a:spcAft>
                <a:spcPts val="200"/>
              </a:spcAft>
              <a:buFont typeface="Arial" panose="020B0604020202020204" pitchFamily="34" charset="0"/>
              <a:buChar char="•"/>
            </a:pPr>
            <a:r>
              <a:rPr lang="en-US" sz="2400" dirty="0">
                <a:solidFill>
                  <a:srgbClr val="000000"/>
                </a:solidFill>
              </a:rPr>
              <a:t>Offensive odor/fails to bathe</a:t>
            </a:r>
          </a:p>
          <a:p>
            <a:pPr lvl="1">
              <a:buFont typeface="Wingdings" panose="05000000000000000000" pitchFamily="2" charset="2"/>
              <a:buChar char="Ø"/>
            </a:pPr>
            <a:endParaRPr lang="en-US" sz="2400" dirty="0">
              <a:solidFill>
                <a:srgbClr val="000000"/>
              </a:solidFill>
            </a:endParaRPr>
          </a:p>
          <a:p>
            <a:pPr marL="1371600" lvl="3" indent="0">
              <a:lnSpc>
                <a:spcPct val="90000"/>
              </a:lnSpc>
              <a:buNone/>
            </a:pPr>
            <a:endParaRPr lang="en-US" altLang="en-US" sz="2800" dirty="0">
              <a:solidFill>
                <a:srgbClr val="000000"/>
              </a:solidFill>
            </a:endParaRPr>
          </a:p>
          <a:p>
            <a:pPr marL="457200" lvl="1" indent="0">
              <a:lnSpc>
                <a:spcPct val="90000"/>
              </a:lnSpc>
              <a:buNone/>
            </a:pPr>
            <a:endParaRPr lang="en-US" altLang="en-US" dirty="0">
              <a:solidFill>
                <a:srgbClr val="000000"/>
              </a:solidFill>
            </a:endParaRPr>
          </a:p>
          <a:p>
            <a:pPr>
              <a:lnSpc>
                <a:spcPct val="90000"/>
              </a:lnSpc>
              <a:buFont typeface="Wingdings 2" pitchFamily="18" charset="2"/>
              <a:buNone/>
            </a:pPr>
            <a:endParaRPr lang="en-US" altLang="en-US" sz="1200" dirty="0"/>
          </a:p>
          <a:p>
            <a:pPr>
              <a:lnSpc>
                <a:spcPct val="90000"/>
              </a:lnSpc>
              <a:buFont typeface="Wingdings 2" pitchFamily="18" charset="2"/>
              <a:buNone/>
            </a:pPr>
            <a:endParaRPr lang="en-US" altLang="en-US" dirty="0"/>
          </a:p>
        </p:txBody>
      </p:sp>
      <p:sp>
        <p:nvSpPr>
          <p:cNvPr id="7" name="Title 1"/>
          <p:cNvSpPr>
            <a:spLocks noGrp="1"/>
          </p:cNvSpPr>
          <p:nvPr>
            <p:ph type="title"/>
          </p:nvPr>
        </p:nvSpPr>
        <p:spPr>
          <a:xfrm>
            <a:off x="518160" y="289878"/>
            <a:ext cx="8229600" cy="1143000"/>
          </a:xfrm>
        </p:spPr>
        <p:txBody>
          <a:bodyPr>
            <a:normAutofit/>
          </a:bodyPr>
          <a:lstStyle/>
          <a:p>
            <a:pPr algn="l"/>
            <a:r>
              <a:rPr lang="en-US" b="1" dirty="0">
                <a:solidFill>
                  <a:srgbClr val="000000"/>
                </a:solidFill>
              </a:rPr>
              <a:t>Fitness For Duty Examples</a:t>
            </a:r>
          </a:p>
        </p:txBody>
      </p:sp>
    </p:spTree>
    <p:extLst>
      <p:ext uri="{BB962C8B-B14F-4D97-AF65-F5344CB8AC3E}">
        <p14:creationId xmlns:p14="http://schemas.microsoft.com/office/powerpoint/2010/main" val="304078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77318" y="630630"/>
            <a:ext cx="8193023" cy="867111"/>
          </a:xfrm>
        </p:spPr>
        <p:txBody>
          <a:bodyPr>
            <a:normAutofit fontScale="90000"/>
          </a:bodyPr>
          <a:lstStyle/>
          <a:p>
            <a:pPr marL="0" indent="0" algn="l">
              <a:lnSpc>
                <a:spcPct val="90000"/>
              </a:lnSpc>
            </a:pPr>
            <a:r>
              <a:rPr lang="en-US" sz="4000" b="1" dirty="0">
                <a:solidFill>
                  <a:srgbClr val="000000"/>
                </a:solidFill>
              </a:rPr>
              <a:t/>
            </a:r>
            <a:br>
              <a:rPr lang="en-US" sz="4000" b="1" dirty="0">
                <a:solidFill>
                  <a:srgbClr val="000000"/>
                </a:solidFill>
              </a:rPr>
            </a:br>
            <a:endParaRPr lang="en-US" sz="4000" dirty="0">
              <a:solidFill>
                <a:srgbClr val="000000"/>
              </a:solidFill>
            </a:endParaRPr>
          </a:p>
        </p:txBody>
      </p:sp>
      <p:sp>
        <p:nvSpPr>
          <p:cNvPr id="14339" name="Rectangle 3"/>
          <p:cNvSpPr>
            <a:spLocks noGrp="1" noChangeArrowheads="1"/>
          </p:cNvSpPr>
          <p:nvPr>
            <p:ph idx="1"/>
          </p:nvPr>
        </p:nvSpPr>
        <p:spPr>
          <a:xfrm>
            <a:off x="489546" y="1510983"/>
            <a:ext cx="7825779" cy="4597500"/>
          </a:xfrm>
        </p:spPr>
        <p:txBody>
          <a:bodyPr>
            <a:noAutofit/>
          </a:bodyPr>
          <a:lstStyle/>
          <a:p>
            <a:pPr marL="0" indent="0">
              <a:lnSpc>
                <a:spcPct val="90000"/>
              </a:lnSpc>
              <a:spcAft>
                <a:spcPts val="400"/>
              </a:spcAft>
              <a:buNone/>
            </a:pPr>
            <a:r>
              <a:rPr lang="en-US" sz="2800" dirty="0">
                <a:solidFill>
                  <a:srgbClr val="000000"/>
                </a:solidFill>
              </a:rPr>
              <a:t>Food Services does not pay for the following services: </a:t>
            </a:r>
          </a:p>
          <a:p>
            <a:pPr marL="0" indent="0">
              <a:lnSpc>
                <a:spcPct val="90000"/>
              </a:lnSpc>
              <a:spcAft>
                <a:spcPts val="400"/>
              </a:spcAft>
              <a:buNone/>
            </a:pPr>
            <a:endParaRPr lang="en-US" sz="400" dirty="0">
              <a:solidFill>
                <a:srgbClr val="000000"/>
              </a:solidFill>
            </a:endParaRPr>
          </a:p>
          <a:p>
            <a:pPr lvl="1">
              <a:lnSpc>
                <a:spcPct val="90000"/>
              </a:lnSpc>
              <a:spcAft>
                <a:spcPts val="400"/>
              </a:spcAft>
              <a:buFont typeface="Wingdings" panose="05000000000000000000" pitchFamily="2" charset="2"/>
              <a:buChar char="Ø"/>
            </a:pPr>
            <a:r>
              <a:rPr lang="en-US" dirty="0">
                <a:solidFill>
                  <a:srgbClr val="000000"/>
                </a:solidFill>
              </a:rPr>
              <a:t>Annual Food Handler’s Health Certificate</a:t>
            </a:r>
          </a:p>
          <a:p>
            <a:pPr lvl="2">
              <a:lnSpc>
                <a:spcPct val="90000"/>
              </a:lnSpc>
              <a:spcAft>
                <a:spcPts val="400"/>
              </a:spcAft>
              <a:buFont typeface="Arial" panose="020B0604020202020204" pitchFamily="34" charset="0"/>
              <a:buChar char="•"/>
            </a:pPr>
            <a:r>
              <a:rPr lang="en-US" dirty="0">
                <a:solidFill>
                  <a:srgbClr val="000000"/>
                </a:solidFill>
              </a:rPr>
              <a:t>Completed by school nurse</a:t>
            </a:r>
          </a:p>
          <a:p>
            <a:pPr lvl="1">
              <a:lnSpc>
                <a:spcPct val="90000"/>
              </a:lnSpc>
              <a:spcAft>
                <a:spcPts val="400"/>
              </a:spcAft>
              <a:buFont typeface="Wingdings" panose="05000000000000000000" pitchFamily="2" charset="2"/>
              <a:buChar char="Ø"/>
            </a:pPr>
            <a:r>
              <a:rPr lang="en-US" dirty="0">
                <a:solidFill>
                  <a:srgbClr val="000000"/>
                </a:solidFill>
              </a:rPr>
              <a:t>TB </a:t>
            </a:r>
            <a:r>
              <a:rPr lang="en-US" dirty="0" smtClean="0">
                <a:solidFill>
                  <a:srgbClr val="000000"/>
                </a:solidFill>
              </a:rPr>
              <a:t>Tests</a:t>
            </a:r>
            <a:endParaRPr lang="en-US" dirty="0">
              <a:solidFill>
                <a:srgbClr val="000000"/>
              </a:solidFill>
            </a:endParaRPr>
          </a:p>
          <a:p>
            <a:pPr lvl="1">
              <a:lnSpc>
                <a:spcPct val="90000"/>
              </a:lnSpc>
              <a:spcAft>
                <a:spcPts val="400"/>
              </a:spcAft>
              <a:buFont typeface="Wingdings" panose="05000000000000000000" pitchFamily="2" charset="2"/>
              <a:buChar char="Ø"/>
            </a:pPr>
            <a:r>
              <a:rPr lang="en-US" dirty="0">
                <a:solidFill>
                  <a:srgbClr val="000000"/>
                </a:solidFill>
              </a:rPr>
              <a:t>Annual Physicals</a:t>
            </a:r>
          </a:p>
          <a:p>
            <a:pPr lvl="1">
              <a:lnSpc>
                <a:spcPct val="90000"/>
              </a:lnSpc>
              <a:spcAft>
                <a:spcPts val="400"/>
              </a:spcAft>
              <a:buFont typeface="Wingdings" panose="05000000000000000000" pitchFamily="2" charset="2"/>
              <a:buChar char="Ø"/>
            </a:pPr>
            <a:r>
              <a:rPr lang="en-US" dirty="0">
                <a:solidFill>
                  <a:srgbClr val="000000"/>
                </a:solidFill>
              </a:rPr>
              <a:t>Checkups </a:t>
            </a:r>
          </a:p>
          <a:p>
            <a:pPr lvl="1">
              <a:lnSpc>
                <a:spcPct val="90000"/>
              </a:lnSpc>
              <a:spcAft>
                <a:spcPts val="400"/>
              </a:spcAft>
              <a:buFont typeface="Wingdings" panose="05000000000000000000" pitchFamily="2" charset="2"/>
              <a:buChar char="Ø"/>
            </a:pPr>
            <a:r>
              <a:rPr lang="en-US" dirty="0">
                <a:solidFill>
                  <a:srgbClr val="000000"/>
                </a:solidFill>
              </a:rPr>
              <a:t>Routine Appointments</a:t>
            </a:r>
          </a:p>
          <a:p>
            <a:pPr marL="457200" lvl="1" indent="0">
              <a:lnSpc>
                <a:spcPct val="90000"/>
              </a:lnSpc>
              <a:buNone/>
            </a:pPr>
            <a:endParaRPr lang="en-US" dirty="0">
              <a:solidFill>
                <a:srgbClr val="000000"/>
              </a:solidFill>
            </a:endParaRPr>
          </a:p>
          <a:p>
            <a:pPr marL="0" indent="0">
              <a:lnSpc>
                <a:spcPct val="90000"/>
              </a:lnSpc>
              <a:buNone/>
            </a:pPr>
            <a:endParaRPr lang="en-US" sz="400" dirty="0">
              <a:solidFill>
                <a:srgbClr val="000000"/>
              </a:solidFill>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pPr>
            <a:r>
              <a:rPr lang="en-US" sz="4400" b="1" dirty="0">
                <a:solidFill>
                  <a:srgbClr val="000000"/>
                </a:solidFill>
                <a:latin typeface="+mj-lt"/>
                <a:ea typeface="+mj-ea"/>
                <a:cs typeface="+mj-cs"/>
              </a:rPr>
              <a:t>Don’ts!</a:t>
            </a:r>
          </a:p>
        </p:txBody>
      </p:sp>
    </p:spTree>
    <p:extLst>
      <p:ext uri="{BB962C8B-B14F-4D97-AF65-F5344CB8AC3E}">
        <p14:creationId xmlns:p14="http://schemas.microsoft.com/office/powerpoint/2010/main" val="4008953602"/>
      </p:ext>
    </p:extLst>
  </p:cSld>
  <p:clrMapOvr>
    <a:masterClrMapping/>
  </p:clrMapOvr>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fe LA design1">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279DB5-787F-4239-AA5A-4C643B8EC2E7}"/>
</file>

<file path=customXml/itemProps2.xml><?xml version="1.0" encoding="utf-8"?>
<ds:datastoreItem xmlns:ds="http://schemas.openxmlformats.org/officeDocument/2006/customXml" ds:itemID="{187DE2D4-5E89-49A8-8E63-016D22DAB649}"/>
</file>

<file path=customXml/itemProps3.xml><?xml version="1.0" encoding="utf-8"?>
<ds:datastoreItem xmlns:ds="http://schemas.openxmlformats.org/officeDocument/2006/customXml" ds:itemID="{412A0275-CD4D-449F-A594-BFD97F13B639}"/>
</file>

<file path=docProps/app.xml><?xml version="1.0" encoding="utf-8"?>
<Properties xmlns="http://schemas.openxmlformats.org/officeDocument/2006/extended-properties" xmlns:vt="http://schemas.openxmlformats.org/officeDocument/2006/docPropsVTypes">
  <Template/>
  <TotalTime>13006</TotalTime>
  <Words>946</Words>
  <Application>Microsoft Office PowerPoint</Application>
  <PresentationFormat>On-screen Show (4:3)</PresentationFormat>
  <Paragraphs>148</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Comic Sans MS</vt:lpstr>
      <vt:lpstr>Gill Sans</vt:lpstr>
      <vt:lpstr>Wingdings</vt:lpstr>
      <vt:lpstr>Wingdings 2</vt:lpstr>
      <vt:lpstr>ヒラギノ角ゴ ProN W3</vt:lpstr>
      <vt:lpstr>ヒラギノ角ゴ ProN W6</vt:lpstr>
      <vt:lpstr>2014 Cafe LA Presentation template</vt:lpstr>
      <vt:lpstr>Cafe LA design1</vt:lpstr>
      <vt:lpstr>PowerPoint Presentation</vt:lpstr>
      <vt:lpstr>PowerPoint Presentation</vt:lpstr>
      <vt:lpstr>PowerPoint Presentation</vt:lpstr>
      <vt:lpstr> </vt:lpstr>
      <vt:lpstr> </vt:lpstr>
      <vt:lpstr> </vt:lpstr>
      <vt:lpstr>PowerPoint Presentation</vt:lpstr>
      <vt:lpstr>Fitness For Duty Examples</vt:lpstr>
      <vt:lpstr> </vt:lpstr>
      <vt:lpstr> </vt:lpstr>
      <vt:lpstr> </vt:lpstr>
      <vt:lpstr>PowerPoint Presentation</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Benjamin, Courtney</cp:lastModifiedBy>
  <cp:revision>371</cp:revision>
  <cp:lastPrinted>2019-05-07T21:28:59Z</cp:lastPrinted>
  <dcterms:created xsi:type="dcterms:W3CDTF">2014-05-05T14:23:24Z</dcterms:created>
  <dcterms:modified xsi:type="dcterms:W3CDTF">2019-07-22T14:19:02Z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ies>
</file>